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2"/>
  </p:notesMasterIdLst>
  <p:sldIdLst>
    <p:sldId id="256" r:id="rId2"/>
    <p:sldId id="262" r:id="rId3"/>
    <p:sldId id="287" r:id="rId4"/>
    <p:sldId id="257" r:id="rId5"/>
    <p:sldId id="263" r:id="rId6"/>
    <p:sldId id="264" r:id="rId7"/>
    <p:sldId id="273" r:id="rId8"/>
    <p:sldId id="276" r:id="rId9"/>
    <p:sldId id="312" r:id="rId10"/>
    <p:sldId id="313" r:id="rId11"/>
    <p:sldId id="320" r:id="rId12"/>
    <p:sldId id="317" r:id="rId13"/>
    <p:sldId id="282" r:id="rId14"/>
    <p:sldId id="283" r:id="rId15"/>
    <p:sldId id="291" r:id="rId16"/>
    <p:sldId id="292" r:id="rId17"/>
    <p:sldId id="293" r:id="rId18"/>
    <p:sldId id="294" r:id="rId19"/>
    <p:sldId id="295" r:id="rId20"/>
    <p:sldId id="321" r:id="rId21"/>
    <p:sldId id="322" r:id="rId22"/>
    <p:sldId id="296" r:id="rId23"/>
    <p:sldId id="298" r:id="rId24"/>
    <p:sldId id="306" r:id="rId25"/>
    <p:sldId id="307" r:id="rId26"/>
    <p:sldId id="308" r:id="rId27"/>
    <p:sldId id="309" r:id="rId28"/>
    <p:sldId id="310" r:id="rId29"/>
    <p:sldId id="311" r:id="rId30"/>
    <p:sldId id="286" r:id="rId31"/>
  </p:sldIdLst>
  <p:sldSz cx="12192000" cy="6858000"/>
  <p:notesSz cx="7010400" cy="92964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69" autoAdjust="0"/>
    <p:restoredTop sz="86140" autoAdjust="0"/>
  </p:normalViewPr>
  <p:slideViewPr>
    <p:cSldViewPr snapToGrid="0">
      <p:cViewPr varScale="1">
        <p:scale>
          <a:sx n="98" d="100"/>
          <a:sy n="98" d="100"/>
        </p:scale>
        <p:origin x="288" y="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snapToGrid="0">
      <p:cViewPr varScale="1">
        <p:scale>
          <a:sx n="68" d="100"/>
          <a:sy n="68" d="100"/>
        </p:scale>
        <p:origin x="2808" y="84"/>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6434"/>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6434"/>
          </a:xfrm>
          <a:prstGeom prst="rect">
            <a:avLst/>
          </a:prstGeom>
        </p:spPr>
        <p:txBody>
          <a:bodyPr vert="horz" lIns="93177" tIns="46589" rIns="93177" bIns="46589" rtlCol="0"/>
          <a:lstStyle>
            <a:lvl1pPr algn="r">
              <a:defRPr sz="1200"/>
            </a:lvl1pPr>
          </a:lstStyle>
          <a:p>
            <a:fld id="{6FEC7307-8295-4612-B64A-150F945CC8FB}" type="datetimeFigureOut">
              <a:rPr lang="en-US" smtClean="0"/>
              <a:t>02/18/2022</a:t>
            </a:fld>
            <a:endParaRPr lang="en-US" dirty="0"/>
          </a:p>
        </p:txBody>
      </p:sp>
      <p:sp>
        <p:nvSpPr>
          <p:cNvPr id="4" name="Slide Image Placeholder 3"/>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73892"/>
            <a:ext cx="5608320" cy="3660458"/>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6433"/>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6433"/>
          </a:xfrm>
          <a:prstGeom prst="rect">
            <a:avLst/>
          </a:prstGeom>
        </p:spPr>
        <p:txBody>
          <a:bodyPr vert="horz" lIns="93177" tIns="46589" rIns="93177" bIns="46589" rtlCol="0" anchor="b"/>
          <a:lstStyle>
            <a:lvl1pPr algn="r">
              <a:defRPr sz="1200"/>
            </a:lvl1pPr>
          </a:lstStyle>
          <a:p>
            <a:fld id="{94239233-7C90-44F0-B5CC-6CB7EBCC9096}" type="slidenum">
              <a:rPr lang="en-US" smtClean="0"/>
              <a:t>‹#›</a:t>
            </a:fld>
            <a:endParaRPr lang="en-US" dirty="0"/>
          </a:p>
        </p:txBody>
      </p:sp>
    </p:spTree>
    <p:extLst>
      <p:ext uri="{BB962C8B-B14F-4D97-AF65-F5344CB8AC3E}">
        <p14:creationId xmlns:p14="http://schemas.microsoft.com/office/powerpoint/2010/main" val="2785570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94239233-7C90-44F0-B5CC-6CB7EBCC9096}" type="slidenum">
              <a:rPr lang="en-US" smtClean="0"/>
              <a:t>1</a:t>
            </a:fld>
            <a:endParaRPr lang="en-US" dirty="0"/>
          </a:p>
        </p:txBody>
      </p:sp>
    </p:spTree>
    <p:extLst>
      <p:ext uri="{BB962C8B-B14F-4D97-AF65-F5344CB8AC3E}">
        <p14:creationId xmlns:p14="http://schemas.microsoft.com/office/powerpoint/2010/main" val="17707583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15"/>
              </a:spcAft>
            </a:pPr>
            <a:r>
              <a:rPr lang="en-US" b="1" dirty="0">
                <a:latin typeface="Calibri" panose="020F0502020204030204" pitchFamily="34" charset="0"/>
                <a:ea typeface="Calibri" panose="020F0502020204030204" pitchFamily="34" charset="0"/>
                <a:cs typeface="Times New Roman" panose="02020603050405020304" pitchFamily="18" charset="0"/>
              </a:rPr>
              <a:t>REASONS FOR DECISION</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15"/>
              </a:spcAft>
            </a:pPr>
            <a:r>
              <a:rPr lang="en-US" b="1" dirty="0">
                <a:latin typeface="Calibri" panose="020F0502020204030204" pitchFamily="34" charset="0"/>
                <a:ea typeface="Calibri" panose="020F0502020204030204" pitchFamily="34" charset="0"/>
                <a:cs typeface="Times New Roman" panose="02020603050405020304" pitchFamily="18" charset="0"/>
              </a:rPr>
              <a:t>Service connection for shrapnel wound injury of the right cheek/right side of face (claimed</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b="1" dirty="0">
                <a:latin typeface="Calibri" panose="020F0502020204030204" pitchFamily="34" charset="0"/>
                <a:ea typeface="Calibri" panose="020F0502020204030204" pitchFamily="34" charset="0"/>
                <a:cs typeface="Times New Roman" panose="02020603050405020304" pitchFamily="18" charset="0"/>
              </a:rPr>
              <a:t>as scars on head).</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15"/>
              </a:spcAft>
            </a:pPr>
            <a:r>
              <a:rPr lang="en-US" dirty="0">
                <a:latin typeface="Calibri" panose="020F0502020204030204" pitchFamily="34" charset="0"/>
                <a:ea typeface="Calibri" panose="020F0502020204030204" pitchFamily="34" charset="0"/>
                <a:cs typeface="Times New Roman" panose="02020603050405020304" pitchFamily="18" charset="0"/>
              </a:rPr>
              <a:t>Service connection for shrapnel wounds of right cheek and right upper scalp (claimed as scars on head) is granted.</a:t>
            </a:r>
          </a:p>
        </p:txBody>
      </p:sp>
      <p:sp>
        <p:nvSpPr>
          <p:cNvPr id="4" name="Slide Number Placeholder 3"/>
          <p:cNvSpPr>
            <a:spLocks noGrp="1"/>
          </p:cNvSpPr>
          <p:nvPr>
            <p:ph type="sldNum" sz="quarter" idx="5"/>
          </p:nvPr>
        </p:nvSpPr>
        <p:spPr/>
        <p:txBody>
          <a:bodyPr/>
          <a:lstStyle/>
          <a:p>
            <a:fld id="{94239233-7C90-44F0-B5CC-6CB7EBCC9096}" type="slidenum">
              <a:rPr lang="en-US" smtClean="0"/>
              <a:t>10</a:t>
            </a:fld>
            <a:endParaRPr lang="en-US" dirty="0"/>
          </a:p>
        </p:txBody>
      </p:sp>
    </p:spTree>
    <p:extLst>
      <p:ext uri="{BB962C8B-B14F-4D97-AF65-F5344CB8AC3E}">
        <p14:creationId xmlns:p14="http://schemas.microsoft.com/office/powerpoint/2010/main" val="377988795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latin typeface="Calibri" panose="020F0502020204030204" pitchFamily="34" charset="0"/>
                <a:ea typeface="Calibri" panose="020F0502020204030204" pitchFamily="34" charset="0"/>
                <a:cs typeface="Times New Roman" panose="02020603050405020304" pitchFamily="18" charset="0"/>
              </a:rPr>
              <a:t>You do not meet the criteria for scar disfigurement as follows: scar 5 or more inches (13 or more cm.) in length; scar at least one-quarter inch (0.6 cm.) wide at widest part; surface contour of scar elevated or depressed on palpation; scar adherent to underlying tissue; skin hypo-or hyper-pigmented in an area exceeding six square inches (39 sq. cm.); skin texture abnormal (irregular, atrophic, shiny, scaly, etc.) in an area exceeding six square inches (39 sq. cm.); underlying soft tissue missing in an area exceeding six square inches (39 sq. cm.); skin indurated and inflexible in an area exceeding six square inches (39 sq. cm.).</a:t>
            </a:r>
          </a:p>
        </p:txBody>
      </p:sp>
      <p:sp>
        <p:nvSpPr>
          <p:cNvPr id="4" name="Slide Number Placeholder 3"/>
          <p:cNvSpPr>
            <a:spLocks noGrp="1"/>
          </p:cNvSpPr>
          <p:nvPr>
            <p:ph type="sldNum" sz="quarter" idx="5"/>
          </p:nvPr>
        </p:nvSpPr>
        <p:spPr/>
        <p:txBody>
          <a:bodyPr/>
          <a:lstStyle/>
          <a:p>
            <a:fld id="{94239233-7C90-44F0-B5CC-6CB7EBCC9096}" type="slidenum">
              <a:rPr lang="en-US" smtClean="0"/>
              <a:t>11</a:t>
            </a:fld>
            <a:endParaRPr lang="en-US" dirty="0"/>
          </a:p>
        </p:txBody>
      </p:sp>
    </p:spTree>
    <p:extLst>
      <p:ext uri="{BB962C8B-B14F-4D97-AF65-F5344CB8AC3E}">
        <p14:creationId xmlns:p14="http://schemas.microsoft.com/office/powerpoint/2010/main" val="426016856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latin typeface="Calibri" panose="020F0502020204030204" pitchFamily="34" charset="0"/>
                <a:ea typeface="Calibri" panose="020F0502020204030204" pitchFamily="34" charset="0"/>
                <a:cs typeface="Times New Roman" panose="02020603050405020304" pitchFamily="18" charset="0"/>
              </a:rPr>
              <a:t>We evaluated the condition under painful scars. The evidence notes tenderness on touch, an evaluation of 10 percent is assigned from April 22, 2009, the date of receipt of claim. An evaluation of 10 percent is granted for a superficial scar that is painful on examination. A higher evaluation of 20 percent is not warrant unless three or four scars are unstable or painful. Since these symptoms and findings are not present, a higher evaluation is not warranted.</a:t>
            </a:r>
          </a:p>
        </p:txBody>
      </p:sp>
      <p:sp>
        <p:nvSpPr>
          <p:cNvPr id="4" name="Slide Number Placeholder 3"/>
          <p:cNvSpPr>
            <a:spLocks noGrp="1"/>
          </p:cNvSpPr>
          <p:nvPr>
            <p:ph type="sldNum" sz="quarter" idx="5"/>
          </p:nvPr>
        </p:nvSpPr>
        <p:spPr/>
        <p:txBody>
          <a:bodyPr/>
          <a:lstStyle/>
          <a:p>
            <a:fld id="{94239233-7C90-44F0-B5CC-6CB7EBCC9096}" type="slidenum">
              <a:rPr lang="en-US" smtClean="0"/>
              <a:t>12</a:t>
            </a:fld>
            <a:endParaRPr lang="en-US" dirty="0"/>
          </a:p>
        </p:txBody>
      </p:sp>
    </p:spTree>
    <p:extLst>
      <p:ext uri="{BB962C8B-B14F-4D97-AF65-F5344CB8AC3E}">
        <p14:creationId xmlns:p14="http://schemas.microsoft.com/office/powerpoint/2010/main" val="12805812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57066" indent="-174708" algn="just">
              <a:tabLst>
                <a:tab pos="5940057" algn="r"/>
              </a:tabLst>
            </a:pPr>
            <a:endParaRPr lang="en-US" sz="1800" dirty="0">
              <a:latin typeface="New York"/>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94239233-7C90-44F0-B5CC-6CB7EBCC9096}" type="slidenum">
              <a:rPr lang="en-US" smtClean="0"/>
              <a:t>13</a:t>
            </a:fld>
            <a:endParaRPr lang="en-US" dirty="0"/>
          </a:p>
        </p:txBody>
      </p:sp>
    </p:spTree>
    <p:extLst>
      <p:ext uri="{BB962C8B-B14F-4D97-AF65-F5344CB8AC3E}">
        <p14:creationId xmlns:p14="http://schemas.microsoft.com/office/powerpoint/2010/main" val="21339034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757066" indent="-174708" algn="just">
              <a:tabLst>
                <a:tab pos="5940057" algn="r"/>
              </a:tabLst>
            </a:pPr>
            <a:endParaRPr lang="en-US" sz="1800" dirty="0">
              <a:latin typeface="New York"/>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94239233-7C90-44F0-B5CC-6CB7EBCC9096}" type="slidenum">
              <a:rPr lang="en-US" smtClean="0"/>
              <a:t>14</a:t>
            </a:fld>
            <a:endParaRPr lang="en-US" dirty="0"/>
          </a:p>
        </p:txBody>
      </p:sp>
    </p:spTree>
    <p:extLst>
      <p:ext uri="{BB962C8B-B14F-4D97-AF65-F5344CB8AC3E}">
        <p14:creationId xmlns:p14="http://schemas.microsoft.com/office/powerpoint/2010/main" val="238801431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b="1" dirty="0">
                <a:latin typeface="Calibri" panose="020F0502020204030204" pitchFamily="34" charset="0"/>
                <a:cs typeface="Calibri" panose="020F0502020204030204" pitchFamily="34" charset="0"/>
              </a:rPr>
              <a:t>7801 </a:t>
            </a:r>
            <a:r>
              <a:rPr lang="en-US" dirty="0">
                <a:latin typeface="Calibri" panose="020F0502020204030204" pitchFamily="34" charset="0"/>
                <a:cs typeface="Calibri" panose="020F0502020204030204" pitchFamily="34" charset="0"/>
              </a:rPr>
              <a:t>Burn scar(s) or scar(s) due to other causes, not of the head, face, or neck, that are associated with underlying soft tissue damage:</a:t>
            </a:r>
          </a:p>
        </p:txBody>
      </p:sp>
      <p:sp>
        <p:nvSpPr>
          <p:cNvPr id="4" name="Slide Number Placeholder 3"/>
          <p:cNvSpPr>
            <a:spLocks noGrp="1"/>
          </p:cNvSpPr>
          <p:nvPr>
            <p:ph type="sldNum" sz="quarter" idx="5"/>
          </p:nvPr>
        </p:nvSpPr>
        <p:spPr/>
        <p:txBody>
          <a:bodyPr/>
          <a:lstStyle/>
          <a:p>
            <a:fld id="{94239233-7C90-44F0-B5CC-6CB7EBCC9096}" type="slidenum">
              <a:rPr lang="en-US" smtClean="0"/>
              <a:t>15</a:t>
            </a:fld>
            <a:endParaRPr lang="en-US" dirty="0"/>
          </a:p>
        </p:txBody>
      </p:sp>
    </p:spTree>
    <p:extLst>
      <p:ext uri="{BB962C8B-B14F-4D97-AF65-F5344CB8AC3E}">
        <p14:creationId xmlns:p14="http://schemas.microsoft.com/office/powerpoint/2010/main" val="15790931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latin typeface="Calibri" panose="020F0502020204030204" pitchFamily="34" charset="0"/>
                <a:cs typeface="Calibri" panose="020F0502020204030204" pitchFamily="34" charset="0"/>
              </a:rPr>
              <a:t>Area or areas of 144 square inches (929 sq. cm.) or greater is </a:t>
            </a:r>
            <a:r>
              <a:rPr lang="en-US" b="1" dirty="0">
                <a:latin typeface="Calibri" panose="020F0502020204030204" pitchFamily="34" charset="0"/>
                <a:cs typeface="Calibri" panose="020F0502020204030204" pitchFamily="34" charset="0"/>
              </a:rPr>
              <a:t>40%</a:t>
            </a:r>
          </a:p>
        </p:txBody>
      </p:sp>
      <p:sp>
        <p:nvSpPr>
          <p:cNvPr id="4" name="Slide Number Placeholder 3"/>
          <p:cNvSpPr>
            <a:spLocks noGrp="1"/>
          </p:cNvSpPr>
          <p:nvPr>
            <p:ph type="sldNum" sz="quarter" idx="5"/>
          </p:nvPr>
        </p:nvSpPr>
        <p:spPr/>
        <p:txBody>
          <a:bodyPr/>
          <a:lstStyle/>
          <a:p>
            <a:fld id="{94239233-7C90-44F0-B5CC-6CB7EBCC9096}" type="slidenum">
              <a:rPr lang="en-US" smtClean="0"/>
              <a:t>16</a:t>
            </a:fld>
            <a:endParaRPr lang="en-US" dirty="0"/>
          </a:p>
        </p:txBody>
      </p:sp>
    </p:spTree>
    <p:extLst>
      <p:ext uri="{BB962C8B-B14F-4D97-AF65-F5344CB8AC3E}">
        <p14:creationId xmlns:p14="http://schemas.microsoft.com/office/powerpoint/2010/main" val="181784035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latin typeface="Calibri" panose="020F0502020204030204" pitchFamily="34" charset="0"/>
                <a:cs typeface="Calibri" panose="020F0502020204030204" pitchFamily="34" charset="0"/>
              </a:rPr>
              <a:t>Area or areas of at least 72 square inches (465 sq. cm.) but less than 144 square inches (929 sq. cm.) is </a:t>
            </a:r>
            <a:r>
              <a:rPr lang="en-US" b="1" dirty="0">
                <a:latin typeface="Calibri" panose="020F0502020204030204" pitchFamily="34" charset="0"/>
                <a:cs typeface="Calibri" panose="020F0502020204030204" pitchFamily="34" charset="0"/>
              </a:rPr>
              <a:t>30%</a:t>
            </a:r>
          </a:p>
        </p:txBody>
      </p:sp>
      <p:sp>
        <p:nvSpPr>
          <p:cNvPr id="4" name="Slide Number Placeholder 3"/>
          <p:cNvSpPr>
            <a:spLocks noGrp="1"/>
          </p:cNvSpPr>
          <p:nvPr>
            <p:ph type="sldNum" sz="quarter" idx="5"/>
          </p:nvPr>
        </p:nvSpPr>
        <p:spPr/>
        <p:txBody>
          <a:bodyPr/>
          <a:lstStyle/>
          <a:p>
            <a:fld id="{94239233-7C90-44F0-B5CC-6CB7EBCC9096}" type="slidenum">
              <a:rPr lang="en-US" smtClean="0"/>
              <a:t>17</a:t>
            </a:fld>
            <a:endParaRPr lang="en-US" dirty="0"/>
          </a:p>
        </p:txBody>
      </p:sp>
    </p:spTree>
    <p:extLst>
      <p:ext uri="{BB962C8B-B14F-4D97-AF65-F5344CB8AC3E}">
        <p14:creationId xmlns:p14="http://schemas.microsoft.com/office/powerpoint/2010/main" val="149118657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latin typeface="Calibri" panose="020F0502020204030204" pitchFamily="34" charset="0"/>
                <a:cs typeface="Calibri" panose="020F0502020204030204" pitchFamily="34" charset="0"/>
              </a:rPr>
              <a:t>Area or areas of at least 12 square inches (77 sq. cm.) but less than 72 square inches (465 sq. cm.) is </a:t>
            </a:r>
            <a:r>
              <a:rPr lang="en-US" b="1" dirty="0">
                <a:latin typeface="Calibri" panose="020F0502020204030204" pitchFamily="34" charset="0"/>
                <a:cs typeface="Calibri" panose="020F0502020204030204" pitchFamily="34" charset="0"/>
              </a:rPr>
              <a:t>20%</a:t>
            </a:r>
          </a:p>
        </p:txBody>
      </p:sp>
      <p:sp>
        <p:nvSpPr>
          <p:cNvPr id="4" name="Slide Number Placeholder 3"/>
          <p:cNvSpPr>
            <a:spLocks noGrp="1"/>
          </p:cNvSpPr>
          <p:nvPr>
            <p:ph type="sldNum" sz="quarter" idx="5"/>
          </p:nvPr>
        </p:nvSpPr>
        <p:spPr/>
        <p:txBody>
          <a:bodyPr/>
          <a:lstStyle/>
          <a:p>
            <a:fld id="{94239233-7C90-44F0-B5CC-6CB7EBCC9096}" type="slidenum">
              <a:rPr lang="en-US" smtClean="0"/>
              <a:t>18</a:t>
            </a:fld>
            <a:endParaRPr lang="en-US" dirty="0"/>
          </a:p>
        </p:txBody>
      </p:sp>
    </p:spTree>
    <p:extLst>
      <p:ext uri="{BB962C8B-B14F-4D97-AF65-F5344CB8AC3E}">
        <p14:creationId xmlns:p14="http://schemas.microsoft.com/office/powerpoint/2010/main" val="62466436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latin typeface="Calibri" panose="020F0502020204030204" pitchFamily="34" charset="0"/>
                <a:cs typeface="Calibri" panose="020F0502020204030204" pitchFamily="34" charset="0"/>
              </a:rPr>
              <a:t>Area or areas of at least 6 square inches (39 sq. cm.) but less than 12 square inches (77 sq. cm.) is </a:t>
            </a:r>
            <a:r>
              <a:rPr lang="en-US" b="1" dirty="0">
                <a:latin typeface="Calibri" panose="020F0502020204030204" pitchFamily="34" charset="0"/>
                <a:cs typeface="Calibri" panose="020F0502020204030204" pitchFamily="34" charset="0"/>
              </a:rPr>
              <a:t>10%</a:t>
            </a:r>
          </a:p>
        </p:txBody>
      </p:sp>
      <p:sp>
        <p:nvSpPr>
          <p:cNvPr id="4" name="Slide Number Placeholder 3"/>
          <p:cNvSpPr>
            <a:spLocks noGrp="1"/>
          </p:cNvSpPr>
          <p:nvPr>
            <p:ph type="sldNum" sz="quarter" idx="5"/>
          </p:nvPr>
        </p:nvSpPr>
        <p:spPr/>
        <p:txBody>
          <a:bodyPr/>
          <a:lstStyle/>
          <a:p>
            <a:fld id="{94239233-7C90-44F0-B5CC-6CB7EBCC9096}" type="slidenum">
              <a:rPr lang="en-US" smtClean="0"/>
              <a:t>19</a:t>
            </a:fld>
            <a:endParaRPr lang="en-US" dirty="0"/>
          </a:p>
        </p:txBody>
      </p:sp>
    </p:spTree>
    <p:extLst>
      <p:ext uri="{BB962C8B-B14F-4D97-AF65-F5344CB8AC3E}">
        <p14:creationId xmlns:p14="http://schemas.microsoft.com/office/powerpoint/2010/main" val="42444400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latin typeface="Calibri" panose="020F0502020204030204" pitchFamily="34" charset="0"/>
                <a:ea typeface="Calibri" panose="020F0502020204030204" pitchFamily="34" charset="0"/>
                <a:cs typeface="Times New Roman" panose="02020603050405020304" pitchFamily="18" charset="0"/>
              </a:rPr>
              <a:t>For the purposes of this section, systemic therapy is treatment that is administered through any route (orally, injection, suppository, intranasally) other than the skin, and topical therapy is treatment that is administered through the skin.</a:t>
            </a:r>
          </a:p>
        </p:txBody>
      </p:sp>
      <p:sp>
        <p:nvSpPr>
          <p:cNvPr id="4" name="Slide Number Placeholder 3"/>
          <p:cNvSpPr>
            <a:spLocks noGrp="1"/>
          </p:cNvSpPr>
          <p:nvPr>
            <p:ph type="sldNum" sz="quarter" idx="5"/>
          </p:nvPr>
        </p:nvSpPr>
        <p:spPr/>
        <p:txBody>
          <a:bodyPr/>
          <a:lstStyle/>
          <a:p>
            <a:fld id="{94239233-7C90-44F0-B5CC-6CB7EBCC9096}" type="slidenum">
              <a:rPr lang="en-US" smtClean="0"/>
              <a:t>2</a:t>
            </a:fld>
            <a:endParaRPr lang="en-US" dirty="0"/>
          </a:p>
        </p:txBody>
      </p:sp>
    </p:spTree>
    <p:extLst>
      <p:ext uri="{BB962C8B-B14F-4D97-AF65-F5344CB8AC3E}">
        <p14:creationId xmlns:p14="http://schemas.microsoft.com/office/powerpoint/2010/main" val="7527654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nSpc>
                <a:spcPct val="107000"/>
              </a:lnSpc>
              <a:spcBef>
                <a:spcPts val="0"/>
              </a:spcBef>
              <a:spcAft>
                <a:spcPts val="800"/>
              </a:spcAft>
              <a:buNone/>
            </a:pPr>
            <a:r>
              <a:rPr lang="en-US" sz="1200" b="1" dirty="0">
                <a:effectLst/>
                <a:latin typeface="Calibri" panose="020F0502020204030204" pitchFamily="34" charset="0"/>
                <a:ea typeface="Calibri" panose="020F0502020204030204" pitchFamily="34" charset="0"/>
                <a:cs typeface="Times New Roman" panose="02020603050405020304" pitchFamily="18" charset="0"/>
              </a:rPr>
              <a:t>7801-5206 LEFT ELBOW, STATUS POST SHRAPNEL INJURY WITH RESIDUAL</a:t>
            </a:r>
          </a:p>
          <a:p>
            <a:pPr marL="0" marR="0" indent="0">
              <a:lnSpc>
                <a:spcPct val="107000"/>
              </a:lnSpc>
              <a:spcBef>
                <a:spcPts val="0"/>
              </a:spcBef>
              <a:spcAft>
                <a:spcPts val="800"/>
              </a:spcAft>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SCAR [Predischarge Exam]</a:t>
            </a:r>
          </a:p>
          <a:p>
            <a:pPr marL="0" marR="0" indent="0">
              <a:lnSpc>
                <a:spcPct val="107000"/>
              </a:lnSpc>
              <a:spcBef>
                <a:spcPts val="0"/>
              </a:spcBef>
              <a:spcAft>
                <a:spcPts val="800"/>
              </a:spcAft>
              <a:buNone/>
            </a:pPr>
            <a:r>
              <a:rPr lang="en-US" sz="1200" dirty="0">
                <a:latin typeface="Calibri" panose="020F0502020204030204" pitchFamily="34" charset="0"/>
                <a:ea typeface="Calibri" panose="020F0502020204030204" pitchFamily="34" charset="0"/>
                <a:cs typeface="Times New Roman" panose="02020603050405020304" pitchFamily="18" charset="0"/>
              </a:rPr>
              <a:t>S</a:t>
            </a:r>
            <a:r>
              <a:rPr lang="en-US" sz="1200" dirty="0">
                <a:effectLst/>
                <a:latin typeface="Calibri" panose="020F0502020204030204" pitchFamily="34" charset="0"/>
                <a:ea typeface="Calibri" panose="020F0502020204030204" pitchFamily="34" charset="0"/>
                <a:cs typeface="Times New Roman" panose="02020603050405020304" pitchFamily="18" charset="0"/>
              </a:rPr>
              <a:t>ervice Connected, Gulf War, Incurred</a:t>
            </a:r>
          </a:p>
          <a:p>
            <a:pPr marL="0" marR="0" indent="0">
              <a:lnSpc>
                <a:spcPct val="107000"/>
              </a:lnSpc>
              <a:spcBef>
                <a:spcPts val="0"/>
              </a:spcBef>
              <a:spcAft>
                <a:spcPts val="800"/>
              </a:spcAft>
              <a:buNone/>
            </a:pPr>
            <a:r>
              <a:rPr lang="en-US" sz="1200" b="1" dirty="0">
                <a:effectLst/>
                <a:latin typeface="Calibri" panose="020F0502020204030204" pitchFamily="34" charset="0"/>
                <a:ea typeface="Calibri" panose="020F0502020204030204" pitchFamily="34" charset="0"/>
                <a:cs typeface="Times New Roman" panose="02020603050405020304" pitchFamily="18" charset="0"/>
              </a:rPr>
              <a:t>10% from 06/29/2009</a:t>
            </a:r>
          </a:p>
        </p:txBody>
      </p:sp>
      <p:sp>
        <p:nvSpPr>
          <p:cNvPr id="4" name="Slide Number Placeholder 3"/>
          <p:cNvSpPr>
            <a:spLocks noGrp="1"/>
          </p:cNvSpPr>
          <p:nvPr>
            <p:ph type="sldNum" sz="quarter" idx="5"/>
          </p:nvPr>
        </p:nvSpPr>
        <p:spPr/>
        <p:txBody>
          <a:bodyPr/>
          <a:lstStyle/>
          <a:p>
            <a:fld id="{94239233-7C90-44F0-B5CC-6CB7EBCC9096}" type="slidenum">
              <a:rPr lang="en-US" smtClean="0"/>
              <a:t>20</a:t>
            </a:fld>
            <a:endParaRPr lang="en-US" dirty="0"/>
          </a:p>
        </p:txBody>
      </p:sp>
    </p:spTree>
    <p:extLst>
      <p:ext uri="{BB962C8B-B14F-4D97-AF65-F5344CB8AC3E}">
        <p14:creationId xmlns:p14="http://schemas.microsoft.com/office/powerpoint/2010/main" val="427568417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nSpc>
                <a:spcPct val="107000"/>
              </a:lnSpc>
              <a:spcBef>
                <a:spcPts val="0"/>
              </a:spcBef>
              <a:spcAft>
                <a:spcPts val="800"/>
              </a:spcAft>
              <a:buNone/>
            </a:pPr>
            <a:r>
              <a:rPr lang="en-US" sz="1200" b="1" dirty="0">
                <a:effectLst/>
                <a:latin typeface="Calibri" panose="020F0502020204030204" pitchFamily="34" charset="0"/>
                <a:ea typeface="Calibri" panose="020F0502020204030204" pitchFamily="34" charset="0"/>
                <a:cs typeface="Times New Roman" panose="02020603050405020304" pitchFamily="18" charset="0"/>
              </a:rPr>
              <a:t>REASONS FOR DECISION</a:t>
            </a:r>
          </a:p>
          <a:p>
            <a:pPr marL="0" marR="0" indent="0">
              <a:lnSpc>
                <a:spcPct val="107000"/>
              </a:lnSpc>
              <a:spcBef>
                <a:spcPts val="0"/>
              </a:spcBef>
              <a:spcAft>
                <a:spcPts val="800"/>
              </a:spcAft>
              <a:buNone/>
            </a:pPr>
            <a:r>
              <a:rPr lang="en-US" sz="1200" b="1" dirty="0">
                <a:effectLst/>
                <a:latin typeface="Calibri" panose="020F0502020204030204" pitchFamily="34" charset="0"/>
                <a:ea typeface="Calibri" panose="020F0502020204030204" pitchFamily="34" charset="0"/>
                <a:cs typeface="Times New Roman" panose="02020603050405020304" pitchFamily="18" charset="0"/>
              </a:rPr>
              <a:t>Service connection for left arm, ulnar nerve neuropathy as secondary to the service-connected disability of left elbow, status post shrapnel injury with residual scar. </a:t>
            </a:r>
          </a:p>
          <a:p>
            <a:pPr marL="0" marR="0" indent="0">
              <a:lnSpc>
                <a:spcPct val="107000"/>
              </a:lnSpc>
              <a:spcBef>
                <a:spcPts val="0"/>
              </a:spcBef>
              <a:spcAft>
                <a:spcPts val="800"/>
              </a:spcAft>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Service connection for left arm, ulnar nerve neuropathy has been established as related to the service-connected disability of left elbow, status post shrapnel injury with residual scar.</a:t>
            </a:r>
          </a:p>
          <a:p>
            <a:pPr marL="0" marR="0" indent="0">
              <a:lnSpc>
                <a:spcPct val="107000"/>
              </a:lnSpc>
              <a:spcBef>
                <a:spcPts val="0"/>
              </a:spcBef>
              <a:spcAft>
                <a:spcPts val="800"/>
              </a:spcAft>
              <a:buNone/>
            </a:pPr>
            <a:r>
              <a:rPr lang="en-US" sz="1200" dirty="0">
                <a:effectLst/>
                <a:latin typeface="Calibri" panose="020F0502020204030204" pitchFamily="34" charset="0"/>
                <a:ea typeface="Calibri" panose="020F0502020204030204" pitchFamily="34" charset="0"/>
                <a:cs typeface="Times New Roman" panose="02020603050405020304" pitchFamily="18" charset="0"/>
              </a:rPr>
              <a:t>An evaluation of 10 percent is assigned from June 29, 2009. A 10 percent evaluation is</a:t>
            </a:r>
          </a:p>
        </p:txBody>
      </p:sp>
      <p:sp>
        <p:nvSpPr>
          <p:cNvPr id="4" name="Slide Number Placeholder 3"/>
          <p:cNvSpPr>
            <a:spLocks noGrp="1"/>
          </p:cNvSpPr>
          <p:nvPr>
            <p:ph type="sldNum" sz="quarter" idx="5"/>
          </p:nvPr>
        </p:nvSpPr>
        <p:spPr/>
        <p:txBody>
          <a:bodyPr/>
          <a:lstStyle/>
          <a:p>
            <a:fld id="{94239233-7C90-44F0-B5CC-6CB7EBCC9096}" type="slidenum">
              <a:rPr lang="en-US" smtClean="0"/>
              <a:t>21</a:t>
            </a:fld>
            <a:endParaRPr lang="en-US" dirty="0"/>
          </a:p>
        </p:txBody>
      </p:sp>
    </p:spTree>
    <p:extLst>
      <p:ext uri="{BB962C8B-B14F-4D97-AF65-F5344CB8AC3E}">
        <p14:creationId xmlns:p14="http://schemas.microsoft.com/office/powerpoint/2010/main" val="33026101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b="1" dirty="0">
                <a:latin typeface="Calibri" panose="020F0502020204030204" pitchFamily="34" charset="0"/>
                <a:cs typeface="Calibri" panose="020F0502020204030204" pitchFamily="34" charset="0"/>
              </a:rPr>
              <a:t>Note (1): </a:t>
            </a:r>
            <a:r>
              <a:rPr lang="en-US" dirty="0">
                <a:latin typeface="Calibri" panose="020F0502020204030204" pitchFamily="34" charset="0"/>
                <a:cs typeface="Calibri" panose="020F0502020204030204" pitchFamily="34" charset="0"/>
              </a:rPr>
              <a:t>For the purposes of DCs 7801 and 7802, the six (6) zones of the body are defined as each extremity, anterior trunk, and posterior trunk. The midaxillary line divides the anterior trunk from the posterior trunk.</a:t>
            </a:r>
          </a:p>
        </p:txBody>
      </p:sp>
      <p:sp>
        <p:nvSpPr>
          <p:cNvPr id="4" name="Slide Number Placeholder 3"/>
          <p:cNvSpPr>
            <a:spLocks noGrp="1"/>
          </p:cNvSpPr>
          <p:nvPr>
            <p:ph type="sldNum" sz="quarter" idx="5"/>
          </p:nvPr>
        </p:nvSpPr>
        <p:spPr/>
        <p:txBody>
          <a:bodyPr/>
          <a:lstStyle/>
          <a:p>
            <a:fld id="{94239233-7C90-44F0-B5CC-6CB7EBCC9096}" type="slidenum">
              <a:rPr lang="en-US" smtClean="0"/>
              <a:t>22</a:t>
            </a:fld>
            <a:endParaRPr lang="en-US" dirty="0"/>
          </a:p>
        </p:txBody>
      </p:sp>
    </p:spTree>
    <p:extLst>
      <p:ext uri="{BB962C8B-B14F-4D97-AF65-F5344CB8AC3E}">
        <p14:creationId xmlns:p14="http://schemas.microsoft.com/office/powerpoint/2010/main" val="39609591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b="1" dirty="0">
                <a:latin typeface="Calibri" panose="020F0502020204030204" pitchFamily="34" charset="0"/>
                <a:cs typeface="Calibri" panose="020F0502020204030204" pitchFamily="34" charset="0"/>
              </a:rPr>
              <a:t>7802</a:t>
            </a:r>
            <a:r>
              <a:rPr lang="en-US" dirty="0">
                <a:latin typeface="Calibri" panose="020F0502020204030204" pitchFamily="34" charset="0"/>
                <a:cs typeface="Calibri" panose="020F0502020204030204" pitchFamily="34" charset="0"/>
              </a:rPr>
              <a:t> Burn scar(s) or scar(s) due to other causes, not of the head, face, or neck, that are not associated with underlying soft tissue damage:</a:t>
            </a:r>
          </a:p>
        </p:txBody>
      </p:sp>
      <p:sp>
        <p:nvSpPr>
          <p:cNvPr id="4" name="Slide Number Placeholder 3"/>
          <p:cNvSpPr>
            <a:spLocks noGrp="1"/>
          </p:cNvSpPr>
          <p:nvPr>
            <p:ph type="sldNum" sz="quarter" idx="5"/>
          </p:nvPr>
        </p:nvSpPr>
        <p:spPr/>
        <p:txBody>
          <a:bodyPr/>
          <a:lstStyle/>
          <a:p>
            <a:fld id="{94239233-7C90-44F0-B5CC-6CB7EBCC9096}" type="slidenum">
              <a:rPr lang="en-US" smtClean="0"/>
              <a:t>23</a:t>
            </a:fld>
            <a:endParaRPr lang="en-US" dirty="0"/>
          </a:p>
        </p:txBody>
      </p:sp>
    </p:spTree>
    <p:extLst>
      <p:ext uri="{BB962C8B-B14F-4D97-AF65-F5344CB8AC3E}">
        <p14:creationId xmlns:p14="http://schemas.microsoft.com/office/powerpoint/2010/main" val="72451452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b="1" dirty="0">
                <a:latin typeface="Calibri" panose="020F0502020204030204" pitchFamily="34" charset="0"/>
                <a:cs typeface="Calibri" panose="020F0502020204030204" pitchFamily="34" charset="0"/>
              </a:rPr>
              <a:t>Note (1): </a:t>
            </a:r>
            <a:r>
              <a:rPr lang="en-US" dirty="0">
                <a:latin typeface="Calibri" panose="020F0502020204030204" pitchFamily="34" charset="0"/>
                <a:cs typeface="Calibri" panose="020F0502020204030204" pitchFamily="34" charset="0"/>
              </a:rPr>
              <a:t>For the purposes of DCs 7801 and 7802, the six (6) zones of the body are defined as each extremity, anterior trunk, and posterior trunk. The midaxillary line divides the anterior trunk from the posterior trunk.</a:t>
            </a:r>
          </a:p>
        </p:txBody>
      </p:sp>
      <p:sp>
        <p:nvSpPr>
          <p:cNvPr id="4" name="Slide Number Placeholder 3"/>
          <p:cNvSpPr>
            <a:spLocks noGrp="1"/>
          </p:cNvSpPr>
          <p:nvPr>
            <p:ph type="sldNum" sz="quarter" idx="5"/>
          </p:nvPr>
        </p:nvSpPr>
        <p:spPr/>
        <p:txBody>
          <a:bodyPr/>
          <a:lstStyle/>
          <a:p>
            <a:fld id="{94239233-7C90-44F0-B5CC-6CB7EBCC9096}" type="slidenum">
              <a:rPr lang="en-US" smtClean="0"/>
              <a:t>24</a:t>
            </a:fld>
            <a:endParaRPr lang="en-US" dirty="0"/>
          </a:p>
        </p:txBody>
      </p:sp>
    </p:spTree>
    <p:extLst>
      <p:ext uri="{BB962C8B-B14F-4D97-AF65-F5344CB8AC3E}">
        <p14:creationId xmlns:p14="http://schemas.microsoft.com/office/powerpoint/2010/main" val="280304065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b="1" dirty="0">
                <a:latin typeface="Calibri" panose="020F0502020204030204" pitchFamily="34" charset="0"/>
                <a:cs typeface="Calibri" panose="020F0502020204030204" pitchFamily="34" charset="0"/>
              </a:rPr>
              <a:t>Note (2): </a:t>
            </a:r>
            <a:r>
              <a:rPr lang="en-US" dirty="0">
                <a:latin typeface="Calibri" panose="020F0502020204030204" pitchFamily="34" charset="0"/>
                <a:cs typeface="Calibri" panose="020F0502020204030204" pitchFamily="34" charset="0"/>
              </a:rPr>
              <a:t>A separate evaluation may be assigned for each affected zone of the body under this diagnostic code if there are multiple scars, or a single scar, affecting multiple zones of the body. Combine the separate evaluations under § 4.25. Alternatively, if a higher evaluation would result from adding the areas affected from multiple zones of the body, a single evaluation may also be assigned under this diagnostic code.</a:t>
            </a:r>
          </a:p>
        </p:txBody>
      </p:sp>
      <p:sp>
        <p:nvSpPr>
          <p:cNvPr id="4" name="Slide Number Placeholder 3"/>
          <p:cNvSpPr>
            <a:spLocks noGrp="1"/>
          </p:cNvSpPr>
          <p:nvPr>
            <p:ph type="sldNum" sz="quarter" idx="5"/>
          </p:nvPr>
        </p:nvSpPr>
        <p:spPr/>
        <p:txBody>
          <a:bodyPr/>
          <a:lstStyle/>
          <a:p>
            <a:fld id="{94239233-7C90-44F0-B5CC-6CB7EBCC9096}" type="slidenum">
              <a:rPr lang="en-US" smtClean="0"/>
              <a:t>25</a:t>
            </a:fld>
            <a:endParaRPr lang="en-US" dirty="0"/>
          </a:p>
        </p:txBody>
      </p:sp>
    </p:spTree>
    <p:extLst>
      <p:ext uri="{BB962C8B-B14F-4D97-AF65-F5344CB8AC3E}">
        <p14:creationId xmlns:p14="http://schemas.microsoft.com/office/powerpoint/2010/main" val="215224502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Calibri" panose="020F0502020204030204" pitchFamily="34" charset="0"/>
                <a:cs typeface="Calibri" panose="020F0502020204030204" pitchFamily="34" charset="0"/>
              </a:rPr>
              <a:t>7804</a:t>
            </a:r>
            <a:r>
              <a:rPr lang="en-US" dirty="0">
                <a:latin typeface="Calibri" panose="020F0502020204030204" pitchFamily="34" charset="0"/>
                <a:cs typeface="Calibri" panose="020F0502020204030204" pitchFamily="34" charset="0"/>
              </a:rPr>
              <a:t>  Scar(s), unstable or painful:</a:t>
            </a:r>
          </a:p>
          <a:p>
            <a:r>
              <a:rPr lang="en-US" dirty="0">
                <a:latin typeface="Calibri" panose="020F0502020204030204" pitchFamily="34" charset="0"/>
                <a:cs typeface="Calibri" panose="020F0502020204030204" pitchFamily="34" charset="0"/>
              </a:rPr>
              <a:t>Five or more scars that are unstable or painful	     </a:t>
            </a:r>
            <a:r>
              <a:rPr lang="en-US" b="1" dirty="0">
                <a:latin typeface="Calibri" panose="020F0502020204030204" pitchFamily="34" charset="0"/>
                <a:cs typeface="Calibri" panose="020F0502020204030204" pitchFamily="34" charset="0"/>
              </a:rPr>
              <a:t>30%</a:t>
            </a: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Three or four scars that are unstable or painful	     </a:t>
            </a:r>
            <a:r>
              <a:rPr lang="en-US" b="1" dirty="0">
                <a:latin typeface="Calibri" panose="020F0502020204030204" pitchFamily="34" charset="0"/>
                <a:cs typeface="Calibri" panose="020F0502020204030204" pitchFamily="34" charset="0"/>
              </a:rPr>
              <a:t>20%</a:t>
            </a:r>
            <a:endParaRPr lang="en-US" dirty="0">
              <a:latin typeface="Calibri" panose="020F0502020204030204" pitchFamily="34" charset="0"/>
              <a:cs typeface="Calibri" panose="020F0502020204030204" pitchFamily="34" charset="0"/>
            </a:endParaRPr>
          </a:p>
          <a:p>
            <a:r>
              <a:rPr lang="en-US" dirty="0">
                <a:latin typeface="Calibri" panose="020F0502020204030204" pitchFamily="34" charset="0"/>
                <a:cs typeface="Calibri" panose="020F0502020204030204" pitchFamily="34" charset="0"/>
              </a:rPr>
              <a:t>One or two scars that are unstable or painful	     </a:t>
            </a:r>
            <a:r>
              <a:rPr lang="en-US" b="1" dirty="0">
                <a:latin typeface="Calibri" panose="020F0502020204030204" pitchFamily="34" charset="0"/>
                <a:cs typeface="Calibri" panose="020F0502020204030204" pitchFamily="34" charset="0"/>
              </a:rPr>
              <a:t>10%</a:t>
            </a:r>
            <a:endParaRPr lang="en-US" dirty="0">
              <a:latin typeface="Calibri" panose="020F0502020204030204" pitchFamily="34" charset="0"/>
              <a:cs typeface="Calibri" panose="020F0502020204030204" pitchFamily="34" charset="0"/>
            </a:endParaRPr>
          </a:p>
          <a:p>
            <a:endParaRPr lang="en-US" dirty="0">
              <a:latin typeface="Calibri" panose="020F0502020204030204" pitchFamily="34" charset="0"/>
              <a:cs typeface="Calibri" panose="020F0502020204030204" pitchFamily="34" charset="0"/>
            </a:endParaRPr>
          </a:p>
          <a:p>
            <a:pPr algn="l"/>
            <a:r>
              <a:rPr lang="en-US" b="0" i="0" dirty="0">
                <a:solidFill>
                  <a:srgbClr val="000000"/>
                </a:solidFill>
                <a:effectLst/>
                <a:latin typeface="Arial" panose="020B0604020202020204" pitchFamily="34" charset="0"/>
              </a:rPr>
              <a:t> Assigning a Separate Disability Evaluation for Functional Impairment Due to a Painful Scar. A separate disability evaluation for a painful scar under 38 CFR 4.118, DC 7804 may be assigned when the evidence demonstrates functional impairment that is distinct and separate from the functional impairment addressed by another DC, and is not duplicative of or overlapping with the symptomatology addressed under another DC.</a:t>
            </a:r>
          </a:p>
        </p:txBody>
      </p:sp>
      <p:sp>
        <p:nvSpPr>
          <p:cNvPr id="4" name="Slide Number Placeholder 3"/>
          <p:cNvSpPr>
            <a:spLocks noGrp="1"/>
          </p:cNvSpPr>
          <p:nvPr>
            <p:ph type="sldNum" sz="quarter" idx="5"/>
          </p:nvPr>
        </p:nvSpPr>
        <p:spPr/>
        <p:txBody>
          <a:bodyPr/>
          <a:lstStyle/>
          <a:p>
            <a:fld id="{94239233-7C90-44F0-B5CC-6CB7EBCC9096}" type="slidenum">
              <a:rPr lang="en-US" smtClean="0"/>
              <a:t>26</a:t>
            </a:fld>
            <a:endParaRPr lang="en-US" dirty="0"/>
          </a:p>
        </p:txBody>
      </p:sp>
    </p:spTree>
    <p:extLst>
      <p:ext uri="{BB962C8B-B14F-4D97-AF65-F5344CB8AC3E}">
        <p14:creationId xmlns:p14="http://schemas.microsoft.com/office/powerpoint/2010/main" val="3217990862"/>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Calibri" panose="020F0502020204030204" pitchFamily="34" charset="0"/>
                <a:cs typeface="Calibri" panose="020F0502020204030204" pitchFamily="34" charset="0"/>
              </a:rPr>
              <a:t>Note (1): </a:t>
            </a:r>
            <a:r>
              <a:rPr lang="en-US" dirty="0">
                <a:latin typeface="Calibri" panose="020F0502020204030204" pitchFamily="34" charset="0"/>
                <a:cs typeface="Calibri" panose="020F0502020204030204" pitchFamily="34" charset="0"/>
              </a:rPr>
              <a:t>An unstable scar is one where, for any reason, there is frequent loss of covering of skin over the scar.</a:t>
            </a:r>
          </a:p>
          <a:p>
            <a:r>
              <a:rPr lang="en-US" b="1" dirty="0">
                <a:latin typeface="Calibri" panose="020F0502020204030204" pitchFamily="34" charset="0"/>
                <a:cs typeface="Calibri" panose="020F0502020204030204" pitchFamily="34" charset="0"/>
              </a:rPr>
              <a:t>Note (2): </a:t>
            </a:r>
            <a:r>
              <a:rPr lang="en-US" dirty="0">
                <a:latin typeface="Calibri" panose="020F0502020204030204" pitchFamily="34" charset="0"/>
                <a:cs typeface="Calibri" panose="020F0502020204030204" pitchFamily="34" charset="0"/>
              </a:rPr>
              <a:t>If one or more scars are both unstable and painful, add 10 percent to the evaluation that is based on the total number of unstable or painful scars.</a:t>
            </a:r>
          </a:p>
          <a:p>
            <a:r>
              <a:rPr lang="en-US" b="1" dirty="0">
                <a:latin typeface="Calibri" panose="020F0502020204030204" pitchFamily="34" charset="0"/>
                <a:cs typeface="Calibri" panose="020F0502020204030204" pitchFamily="34" charset="0"/>
              </a:rPr>
              <a:t>Note (3): </a:t>
            </a:r>
            <a:r>
              <a:rPr lang="en-US" dirty="0">
                <a:latin typeface="Calibri" panose="020F0502020204030204" pitchFamily="34" charset="0"/>
                <a:cs typeface="Calibri" panose="020F0502020204030204" pitchFamily="34" charset="0"/>
              </a:rPr>
              <a:t>Scars evaluated under diagnostic codes 7800, 7801, 7802, or 7805 may also receive an evaluation under this diagnostic code, when applicable.</a:t>
            </a:r>
          </a:p>
        </p:txBody>
      </p:sp>
      <p:sp>
        <p:nvSpPr>
          <p:cNvPr id="4" name="Slide Number Placeholder 3"/>
          <p:cNvSpPr>
            <a:spLocks noGrp="1"/>
          </p:cNvSpPr>
          <p:nvPr>
            <p:ph type="sldNum" sz="quarter" idx="5"/>
          </p:nvPr>
        </p:nvSpPr>
        <p:spPr/>
        <p:txBody>
          <a:bodyPr/>
          <a:lstStyle/>
          <a:p>
            <a:fld id="{94239233-7C90-44F0-B5CC-6CB7EBCC9096}" type="slidenum">
              <a:rPr lang="en-US" smtClean="0"/>
              <a:t>27</a:t>
            </a:fld>
            <a:endParaRPr lang="en-US" dirty="0"/>
          </a:p>
        </p:txBody>
      </p:sp>
    </p:spTree>
    <p:extLst>
      <p:ext uri="{BB962C8B-B14F-4D97-AF65-F5344CB8AC3E}">
        <p14:creationId xmlns:p14="http://schemas.microsoft.com/office/powerpoint/2010/main" val="3256642643"/>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latin typeface="Calibri" panose="020F0502020204030204" pitchFamily="34" charset="0"/>
                <a:cs typeface="Calibri" panose="020F0502020204030204" pitchFamily="34" charset="0"/>
              </a:rPr>
              <a:t>7805 </a:t>
            </a:r>
            <a:r>
              <a:rPr lang="en-US" dirty="0">
                <a:latin typeface="Calibri" panose="020F0502020204030204" pitchFamily="34" charset="0"/>
                <a:cs typeface="Calibri" panose="020F0502020204030204" pitchFamily="34" charset="0"/>
              </a:rPr>
              <a:t> Scars, other; and other effects of scars evaluated under diagnostic codes 7800, 7801, 7802, or 7804: </a:t>
            </a:r>
          </a:p>
          <a:p>
            <a:r>
              <a:rPr lang="en-US" dirty="0">
                <a:latin typeface="Calibri" panose="020F0502020204030204" pitchFamily="34" charset="0"/>
                <a:cs typeface="Calibri" panose="020F0502020204030204" pitchFamily="34" charset="0"/>
              </a:rPr>
              <a:t>Evaluate any disabling effect(s) not considered in a rating provided under diagnostic codes 7800-04 under an appropriate diagnostic code</a:t>
            </a:r>
          </a:p>
          <a:p>
            <a:endParaRPr lang="en-US" dirty="0"/>
          </a:p>
        </p:txBody>
      </p:sp>
      <p:sp>
        <p:nvSpPr>
          <p:cNvPr id="4" name="Slide Number Placeholder 3"/>
          <p:cNvSpPr>
            <a:spLocks noGrp="1"/>
          </p:cNvSpPr>
          <p:nvPr>
            <p:ph type="sldNum" sz="quarter" idx="5"/>
          </p:nvPr>
        </p:nvSpPr>
        <p:spPr/>
        <p:txBody>
          <a:bodyPr/>
          <a:lstStyle/>
          <a:p>
            <a:fld id="{94239233-7C90-44F0-B5CC-6CB7EBCC9096}" type="slidenum">
              <a:rPr lang="en-US" smtClean="0"/>
              <a:t>28</a:t>
            </a:fld>
            <a:endParaRPr lang="en-US" dirty="0"/>
          </a:p>
        </p:txBody>
      </p:sp>
    </p:spTree>
    <p:extLst>
      <p:ext uri="{BB962C8B-B14F-4D97-AF65-F5344CB8AC3E}">
        <p14:creationId xmlns:p14="http://schemas.microsoft.com/office/powerpoint/2010/main" val="95550692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4239233-7C90-44F0-B5CC-6CB7EBCC9096}" type="slidenum">
              <a:rPr lang="en-US" smtClean="0"/>
              <a:t>29</a:t>
            </a:fld>
            <a:endParaRPr lang="en-US" dirty="0"/>
          </a:p>
        </p:txBody>
      </p:sp>
    </p:spTree>
    <p:extLst>
      <p:ext uri="{BB962C8B-B14F-4D97-AF65-F5344CB8AC3E}">
        <p14:creationId xmlns:p14="http://schemas.microsoft.com/office/powerpoint/2010/main" val="26368703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indent="465887" algn="just">
              <a:tabLst>
                <a:tab pos="592712" algn="l"/>
                <a:tab pos="1185423" algn="l"/>
                <a:tab pos="1778135" algn="l"/>
                <a:tab pos="2370846" algn="l"/>
                <a:tab pos="2963558" algn="l"/>
                <a:tab pos="3556269" algn="l"/>
                <a:tab pos="4148981" algn="l"/>
                <a:tab pos="4741692" algn="l"/>
                <a:tab pos="5334404" algn="l"/>
                <a:tab pos="5927115" algn="l"/>
                <a:tab pos="6519827" algn="l"/>
                <a:tab pos="7112538" algn="l"/>
                <a:tab pos="7705250" algn="l"/>
                <a:tab pos="8297962" algn="l"/>
                <a:tab pos="8890673" algn="l"/>
                <a:tab pos="9483385" algn="l"/>
              </a:tabLst>
            </a:pPr>
            <a:r>
              <a:rPr lang="en-US" sz="1800" dirty="0">
                <a:solidFill>
                  <a:srgbClr val="000000"/>
                </a:solidFill>
                <a:latin typeface="Times New Roman" panose="02020603050405020304" pitchFamily="18" charset="0"/>
                <a:ea typeface="Times New Roman" panose="02020603050405020304" pitchFamily="18" charset="0"/>
                <a:cs typeface="Times New Roman" panose="02020603050405020304" pitchFamily="18" charset="0"/>
              </a:rPr>
              <a:t>Two or more skin conditions may be combined in accordance with §4.25 only if separate areas of skin are involved. If two or more skin conditions involve the same area of skin, then only the highest evaluation shall be used.</a:t>
            </a:r>
            <a:endParaRPr lang="en-US" sz="1800" dirty="0">
              <a:latin typeface="New York"/>
              <a:ea typeface="Times New Roman" panose="02020603050405020304" pitchFamily="18"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94239233-7C90-44F0-B5CC-6CB7EBCC9096}" type="slidenum">
              <a:rPr lang="en-US" smtClean="0"/>
              <a:t>3</a:t>
            </a:fld>
            <a:endParaRPr lang="en-US" dirty="0"/>
          </a:p>
        </p:txBody>
      </p:sp>
    </p:spTree>
    <p:extLst>
      <p:ext uri="{BB962C8B-B14F-4D97-AF65-F5344CB8AC3E}">
        <p14:creationId xmlns:p14="http://schemas.microsoft.com/office/powerpoint/2010/main" val="2190500685"/>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94239233-7C90-44F0-B5CC-6CB7EBCC9096}" type="slidenum">
              <a:rPr lang="en-US" smtClean="0"/>
              <a:t>30</a:t>
            </a:fld>
            <a:endParaRPr lang="en-US" dirty="0"/>
          </a:p>
        </p:txBody>
      </p:sp>
    </p:spTree>
    <p:extLst>
      <p:ext uri="{BB962C8B-B14F-4D97-AF65-F5344CB8AC3E}">
        <p14:creationId xmlns:p14="http://schemas.microsoft.com/office/powerpoint/2010/main" val="404373192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32943" indent="-232943" defTabSz="931774">
              <a:buFontTx/>
              <a:buAutoNum type="arabicPlain" startAt="7800"/>
              <a:defRPr/>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Burn scar(s) of the head, face, or neck; scar(s) of the head, face, or neck due to other causes; or other  disfigurement of the head, face, or neck.</a:t>
            </a:r>
          </a:p>
          <a:p>
            <a:pPr marL="232943" indent="-232943" defTabSz="931774">
              <a:buFontTx/>
              <a:buAutoNum type="arabicPlain" startAt="7800"/>
              <a:defRPr/>
            </a:pPr>
            <a:endParaRPr lang="en-US" dirty="0">
              <a:solidFill>
                <a:srgbClr val="000000"/>
              </a:solidFill>
              <a:latin typeface="Calibri" panose="020F0502020204030204" pitchFamily="34" charset="0"/>
              <a:ea typeface="Calibri" panose="020F0502020204030204" pitchFamily="34" charset="0"/>
              <a:cs typeface="Calibri" panose="020F0502020204030204" pitchFamily="34" charset="0"/>
            </a:endParaRPr>
          </a:p>
          <a:p>
            <a:pPr algn="l"/>
            <a:r>
              <a:rPr lang="en-US" b="0" i="0" dirty="0">
                <a:solidFill>
                  <a:srgbClr val="000000"/>
                </a:solidFill>
                <a:effectLst/>
                <a:latin typeface="Arial" panose="020B0604020202020204" pitchFamily="34" charset="0"/>
              </a:rPr>
              <a:t>This contains information on rating </a:t>
            </a:r>
            <a:r>
              <a:rPr lang="en-US" b="1" i="0" dirty="0">
                <a:solidFill>
                  <a:srgbClr val="000000"/>
                </a:solidFill>
                <a:effectLst/>
                <a:latin typeface="Arial" panose="020B0604020202020204" pitchFamily="34" charset="0"/>
              </a:rPr>
              <a:t>scars</a:t>
            </a:r>
            <a:r>
              <a:rPr lang="en-US" b="0" i="0" dirty="0">
                <a:solidFill>
                  <a:srgbClr val="000000"/>
                </a:solidFill>
                <a:effectLst/>
                <a:latin typeface="Arial" panose="020B0604020202020204" pitchFamily="34" charset="0"/>
              </a:rPr>
              <a:t> or other disfigurement of the head, face, or neck, including considering color photographs in evaluating </a:t>
            </a:r>
            <a:r>
              <a:rPr lang="en-US" b="1" i="0" dirty="0">
                <a:solidFill>
                  <a:srgbClr val="000000"/>
                </a:solidFill>
                <a:effectLst/>
                <a:latin typeface="Arial" panose="020B0604020202020204" pitchFamily="34" charset="0"/>
              </a:rPr>
              <a:t>scars</a:t>
            </a:r>
            <a:r>
              <a:rPr lang="en-US" b="0" i="0" dirty="0">
                <a:solidFill>
                  <a:srgbClr val="000000"/>
                </a:solidFill>
                <a:effectLst/>
                <a:latin typeface="Arial" panose="020B0604020202020204" pitchFamily="34" charset="0"/>
              </a:rPr>
              <a:t> or other disfigurement evaluating multiple </a:t>
            </a:r>
            <a:r>
              <a:rPr lang="en-US" b="1" i="0" dirty="0">
                <a:solidFill>
                  <a:srgbClr val="000000"/>
                </a:solidFill>
                <a:effectLst/>
                <a:latin typeface="Arial" panose="020B0604020202020204" pitchFamily="34" charset="0"/>
              </a:rPr>
              <a:t>scars </a:t>
            </a:r>
            <a:r>
              <a:rPr lang="en-US" b="0" i="0" dirty="0">
                <a:solidFill>
                  <a:srgbClr val="000000"/>
                </a:solidFill>
                <a:effectLst/>
                <a:latin typeface="Arial" panose="020B0604020202020204" pitchFamily="34" charset="0"/>
              </a:rPr>
              <a:t>evaluating tissue loss of the auricle, anatomical loss of the eye, and other disabling effects, and whether </a:t>
            </a:r>
            <a:r>
              <a:rPr lang="en-US" b="1" i="0" dirty="0">
                <a:solidFill>
                  <a:srgbClr val="000000"/>
                </a:solidFill>
                <a:effectLst/>
                <a:latin typeface="Arial" panose="020B0604020202020204" pitchFamily="34" charset="0"/>
              </a:rPr>
              <a:t>scars</a:t>
            </a:r>
            <a:r>
              <a:rPr lang="en-US" b="0" i="0" dirty="0">
                <a:solidFill>
                  <a:srgbClr val="000000"/>
                </a:solidFill>
                <a:effectLst/>
                <a:latin typeface="Arial" panose="020B0604020202020204" pitchFamily="34" charset="0"/>
              </a:rPr>
              <a:t> or disfigurement of the head, face, or neck are part of the claim.</a:t>
            </a:r>
          </a:p>
          <a:p>
            <a:pPr defTabSz="931774">
              <a:defRPr/>
            </a:pPr>
            <a:endParaRPr lang="en-US" dirty="0"/>
          </a:p>
        </p:txBody>
      </p:sp>
      <p:sp>
        <p:nvSpPr>
          <p:cNvPr id="4" name="Slide Number Placeholder 3"/>
          <p:cNvSpPr>
            <a:spLocks noGrp="1"/>
          </p:cNvSpPr>
          <p:nvPr>
            <p:ph type="sldNum" sz="quarter" idx="5"/>
          </p:nvPr>
        </p:nvSpPr>
        <p:spPr/>
        <p:txBody>
          <a:bodyPr/>
          <a:lstStyle/>
          <a:p>
            <a:fld id="{94239233-7C90-44F0-B5CC-6CB7EBCC9096}" type="slidenum">
              <a:rPr lang="en-US" smtClean="0"/>
              <a:t>4</a:t>
            </a:fld>
            <a:endParaRPr lang="en-US" dirty="0"/>
          </a:p>
        </p:txBody>
      </p:sp>
    </p:spTree>
    <p:extLst>
      <p:ext uri="{BB962C8B-B14F-4D97-AF65-F5344CB8AC3E}">
        <p14:creationId xmlns:p14="http://schemas.microsoft.com/office/powerpoint/2010/main" val="177017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With visible or palpable tissue loss and either gross distortion or asymmetry of three or more features or paired sets of features (nose, chin, forehead, eyes (including eyelids), ears (auricles - </a:t>
            </a:r>
            <a:r>
              <a:rPr lang="en-US" b="0" i="0" dirty="0">
                <a:solidFill>
                  <a:srgbClr val="202124"/>
                </a:solidFill>
                <a:effectLst/>
                <a:latin typeface="Roboto" panose="02000000000000000000" pitchFamily="2" charset="0"/>
              </a:rPr>
              <a:t>The medical term for </a:t>
            </a:r>
            <a:r>
              <a:rPr lang="en-US" b="1" i="0" dirty="0">
                <a:solidFill>
                  <a:srgbClr val="202124"/>
                </a:solidFill>
                <a:effectLst/>
                <a:latin typeface="Roboto" panose="02000000000000000000" pitchFamily="2" charset="0"/>
              </a:rPr>
              <a:t>the outer ear</a:t>
            </a:r>
            <a:r>
              <a:rPr lang="en-US" b="0" i="0" dirty="0">
                <a:solidFill>
                  <a:srgbClr val="202124"/>
                </a:solidFill>
                <a:effectLst/>
                <a:latin typeface="Roboto" panose="02000000000000000000" pitchFamily="2" charset="0"/>
              </a:rPr>
              <a:t> </a:t>
            </a: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 cheeks, lips), or; with six or more characteristics of disfigurement is </a:t>
            </a:r>
            <a:r>
              <a:rPr lang="en-US" b="1" dirty="0">
                <a:solidFill>
                  <a:srgbClr val="000000"/>
                </a:solidFill>
                <a:latin typeface="Calibri" panose="020F0502020204030204" pitchFamily="34" charset="0"/>
                <a:ea typeface="Calibri" panose="020F0502020204030204" pitchFamily="34" charset="0"/>
                <a:cs typeface="Calibri" panose="020F0502020204030204" pitchFamily="34" charset="0"/>
              </a:rPr>
              <a:t>80%</a:t>
            </a:r>
          </a:p>
        </p:txBody>
      </p:sp>
      <p:sp>
        <p:nvSpPr>
          <p:cNvPr id="4" name="Slide Number Placeholder 3"/>
          <p:cNvSpPr>
            <a:spLocks noGrp="1"/>
          </p:cNvSpPr>
          <p:nvPr>
            <p:ph type="sldNum" sz="quarter" idx="5"/>
          </p:nvPr>
        </p:nvSpPr>
        <p:spPr/>
        <p:txBody>
          <a:bodyPr/>
          <a:lstStyle/>
          <a:p>
            <a:fld id="{94239233-7C90-44F0-B5CC-6CB7EBCC9096}" type="slidenum">
              <a:rPr lang="en-US" smtClean="0"/>
              <a:t>5</a:t>
            </a:fld>
            <a:endParaRPr lang="en-US" dirty="0"/>
          </a:p>
        </p:txBody>
      </p:sp>
    </p:spTree>
    <p:extLst>
      <p:ext uri="{BB962C8B-B14F-4D97-AF65-F5344CB8AC3E}">
        <p14:creationId xmlns:p14="http://schemas.microsoft.com/office/powerpoint/2010/main" val="40466912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With visible or palpable tissue loss and either gross distortion or asymmetry of two features or paired sets of features (nose, chin, forehead, eyes (including eyelids), ears (auricles), cheeks, lips), or; with four or five characteristics of disfigurement is </a:t>
            </a:r>
            <a:r>
              <a:rPr lang="en-US" b="1" dirty="0">
                <a:solidFill>
                  <a:srgbClr val="000000"/>
                </a:solidFill>
                <a:latin typeface="Calibri" panose="020F0502020204030204" pitchFamily="34" charset="0"/>
                <a:ea typeface="Calibri" panose="020F0502020204030204" pitchFamily="34" charset="0"/>
                <a:cs typeface="Calibri" panose="020F0502020204030204" pitchFamily="34" charset="0"/>
              </a:rPr>
              <a:t>50%</a:t>
            </a:r>
          </a:p>
        </p:txBody>
      </p:sp>
      <p:sp>
        <p:nvSpPr>
          <p:cNvPr id="4" name="Slide Number Placeholder 3"/>
          <p:cNvSpPr>
            <a:spLocks noGrp="1"/>
          </p:cNvSpPr>
          <p:nvPr>
            <p:ph type="sldNum" sz="quarter" idx="5"/>
          </p:nvPr>
        </p:nvSpPr>
        <p:spPr/>
        <p:txBody>
          <a:bodyPr/>
          <a:lstStyle/>
          <a:p>
            <a:fld id="{94239233-7C90-44F0-B5CC-6CB7EBCC9096}" type="slidenum">
              <a:rPr lang="en-US" smtClean="0"/>
              <a:t>6</a:t>
            </a:fld>
            <a:endParaRPr lang="en-US" dirty="0"/>
          </a:p>
        </p:txBody>
      </p:sp>
    </p:spTree>
    <p:extLst>
      <p:ext uri="{BB962C8B-B14F-4D97-AF65-F5344CB8AC3E}">
        <p14:creationId xmlns:p14="http://schemas.microsoft.com/office/powerpoint/2010/main" val="417168798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With visible or palpable tissue loss and either gross distortion or asymmetry of one feature or paired set of features (nose, chin, forehead, eyes (including eyelids), ears (auricles), cheeks, lips), or; with two or three characteristics of disfigurement is </a:t>
            </a:r>
            <a:r>
              <a:rPr lang="en-US" b="1" dirty="0">
                <a:solidFill>
                  <a:srgbClr val="000000"/>
                </a:solidFill>
                <a:latin typeface="Calibri" panose="020F0502020204030204" pitchFamily="34" charset="0"/>
                <a:ea typeface="Calibri" panose="020F0502020204030204" pitchFamily="34" charset="0"/>
                <a:cs typeface="Calibri" panose="020F0502020204030204" pitchFamily="34" charset="0"/>
              </a:rPr>
              <a:t>30%</a:t>
            </a:r>
          </a:p>
        </p:txBody>
      </p:sp>
      <p:sp>
        <p:nvSpPr>
          <p:cNvPr id="4" name="Slide Number Placeholder 3"/>
          <p:cNvSpPr>
            <a:spLocks noGrp="1"/>
          </p:cNvSpPr>
          <p:nvPr>
            <p:ph type="sldNum" sz="quarter" idx="5"/>
          </p:nvPr>
        </p:nvSpPr>
        <p:spPr/>
        <p:txBody>
          <a:bodyPr/>
          <a:lstStyle/>
          <a:p>
            <a:fld id="{94239233-7C90-44F0-B5CC-6CB7EBCC9096}" type="slidenum">
              <a:rPr lang="en-US" smtClean="0"/>
              <a:t>7</a:t>
            </a:fld>
            <a:endParaRPr lang="en-US" dirty="0"/>
          </a:p>
        </p:txBody>
      </p:sp>
    </p:spTree>
    <p:extLst>
      <p:ext uri="{BB962C8B-B14F-4D97-AF65-F5344CB8AC3E}">
        <p14:creationId xmlns:p14="http://schemas.microsoft.com/office/powerpoint/2010/main" val="31495495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With one characteristic of disfigurement is </a:t>
            </a:r>
            <a:r>
              <a:rPr lang="en-US" b="1" dirty="0">
                <a:solidFill>
                  <a:srgbClr val="000000"/>
                </a:solidFill>
                <a:latin typeface="Calibri" panose="020F0502020204030204" pitchFamily="34" charset="0"/>
                <a:ea typeface="Calibri" panose="020F0502020204030204" pitchFamily="34" charset="0"/>
                <a:cs typeface="Calibri" panose="020F0502020204030204" pitchFamily="34" charset="0"/>
              </a:rPr>
              <a:t>10%</a:t>
            </a:r>
            <a:endParaRPr lang="en-US" b="1" dirty="0"/>
          </a:p>
        </p:txBody>
      </p:sp>
      <p:sp>
        <p:nvSpPr>
          <p:cNvPr id="4" name="Slide Number Placeholder 3"/>
          <p:cNvSpPr>
            <a:spLocks noGrp="1"/>
          </p:cNvSpPr>
          <p:nvPr>
            <p:ph type="sldNum" sz="quarter" idx="5"/>
          </p:nvPr>
        </p:nvSpPr>
        <p:spPr/>
        <p:txBody>
          <a:bodyPr/>
          <a:lstStyle/>
          <a:p>
            <a:fld id="{94239233-7C90-44F0-B5CC-6CB7EBCC9096}" type="slidenum">
              <a:rPr lang="en-US" smtClean="0"/>
              <a:t>8</a:t>
            </a:fld>
            <a:endParaRPr lang="en-US" dirty="0"/>
          </a:p>
        </p:txBody>
      </p:sp>
    </p:spTree>
    <p:extLst>
      <p:ext uri="{BB962C8B-B14F-4D97-AF65-F5344CB8AC3E}">
        <p14:creationId xmlns:p14="http://schemas.microsoft.com/office/powerpoint/2010/main" val="14388276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a:lnSpc>
                <a:spcPct val="107000"/>
              </a:lnSpc>
              <a:spcAft>
                <a:spcPts val="815"/>
              </a:spcAft>
            </a:pPr>
            <a:r>
              <a:rPr lang="en-US" b="1" dirty="0">
                <a:latin typeface="Calibri" panose="020F0502020204030204" pitchFamily="34" charset="0"/>
                <a:ea typeface="Calibri" panose="020F0502020204030204" pitchFamily="34" charset="0"/>
                <a:cs typeface="Times New Roman" panose="02020603050405020304" pitchFamily="18" charset="0"/>
              </a:rPr>
              <a:t>Code Sheet Example</a:t>
            </a:r>
          </a:p>
          <a:p>
            <a:pPr>
              <a:lnSpc>
                <a:spcPct val="107000"/>
              </a:lnSpc>
              <a:spcAft>
                <a:spcPts val="815"/>
              </a:spcAft>
            </a:pPr>
            <a:r>
              <a:rPr lang="en-US" b="1" dirty="0">
                <a:latin typeface="Calibri" panose="020F0502020204030204" pitchFamily="34" charset="0"/>
                <a:ea typeface="Calibri" panose="020F0502020204030204" pitchFamily="34" charset="0"/>
                <a:cs typeface="Times New Roman" panose="02020603050405020304" pitchFamily="18" charset="0"/>
              </a:rPr>
              <a:t>7800-7804 SHRAPNEL WOUND INJURY OF THE RIGHT CHEEK/RIGHT SIDE OF</a:t>
            </a:r>
            <a:r>
              <a:rPr lang="en-US" dirty="0">
                <a:latin typeface="Calibri" panose="020F0502020204030204" pitchFamily="34" charset="0"/>
                <a:ea typeface="Calibri" panose="020F0502020204030204" pitchFamily="34" charset="0"/>
                <a:cs typeface="Times New Roman" panose="02020603050405020304" pitchFamily="18" charset="0"/>
              </a:rPr>
              <a:t> </a:t>
            </a:r>
            <a:r>
              <a:rPr lang="en-US" b="1" dirty="0">
                <a:latin typeface="Calibri" panose="020F0502020204030204" pitchFamily="34" charset="0"/>
                <a:ea typeface="Calibri" panose="020F0502020204030204" pitchFamily="34" charset="0"/>
                <a:cs typeface="Times New Roman" panose="02020603050405020304" pitchFamily="18" charset="0"/>
              </a:rPr>
              <a:t>FACE (CLAIMED AS SCARS ON HEAD)</a:t>
            </a:r>
            <a:endParaRPr lang="en-US" dirty="0">
              <a:latin typeface="Calibri" panose="020F0502020204030204" pitchFamily="34" charset="0"/>
              <a:ea typeface="Calibri" panose="020F0502020204030204" pitchFamily="34" charset="0"/>
              <a:cs typeface="Times New Roman" panose="02020603050405020304" pitchFamily="18" charset="0"/>
            </a:endParaRPr>
          </a:p>
          <a:p>
            <a:pPr>
              <a:lnSpc>
                <a:spcPct val="107000"/>
              </a:lnSpc>
              <a:spcAft>
                <a:spcPts val="815"/>
              </a:spcAft>
            </a:pPr>
            <a:r>
              <a:rPr lang="en-US" dirty="0">
                <a:latin typeface="Calibri" panose="020F0502020204030204" pitchFamily="34" charset="0"/>
                <a:ea typeface="Calibri" panose="020F0502020204030204" pitchFamily="34" charset="0"/>
                <a:cs typeface="Times New Roman" panose="02020603050405020304" pitchFamily="18" charset="0"/>
              </a:rPr>
              <a:t>Service Connected, Vietnam Era, Incurred</a:t>
            </a:r>
          </a:p>
          <a:p>
            <a:pPr>
              <a:lnSpc>
                <a:spcPct val="107000"/>
              </a:lnSpc>
              <a:spcAft>
                <a:spcPts val="815"/>
              </a:spcAft>
            </a:pPr>
            <a:r>
              <a:rPr lang="en-US" dirty="0">
                <a:latin typeface="Calibri" panose="020F0502020204030204" pitchFamily="34" charset="0"/>
                <a:ea typeface="Calibri" panose="020F0502020204030204" pitchFamily="34" charset="0"/>
                <a:cs typeface="Times New Roman" panose="02020603050405020304" pitchFamily="18" charset="0"/>
              </a:rPr>
              <a:t>Static Disability</a:t>
            </a:r>
          </a:p>
          <a:p>
            <a:pPr>
              <a:lnSpc>
                <a:spcPct val="107000"/>
              </a:lnSpc>
              <a:spcAft>
                <a:spcPts val="815"/>
              </a:spcAft>
            </a:pPr>
            <a:r>
              <a:rPr lang="en-US" b="1" dirty="0">
                <a:latin typeface="Calibri" panose="020F0502020204030204" pitchFamily="34" charset="0"/>
                <a:ea typeface="Calibri" panose="020F0502020204030204" pitchFamily="34" charset="0"/>
                <a:cs typeface="Times New Roman" panose="02020603050405020304" pitchFamily="18" charset="0"/>
              </a:rPr>
              <a:t>10% from 04/22/2009</a:t>
            </a:r>
            <a:endParaRPr lang="en-US" dirty="0">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94239233-7C90-44F0-B5CC-6CB7EBCC9096}" type="slidenum">
              <a:rPr lang="en-US" smtClean="0"/>
              <a:t>9</a:t>
            </a:fld>
            <a:endParaRPr lang="en-US" dirty="0"/>
          </a:p>
        </p:txBody>
      </p:sp>
    </p:spTree>
    <p:extLst>
      <p:ext uri="{BB962C8B-B14F-4D97-AF65-F5344CB8AC3E}">
        <p14:creationId xmlns:p14="http://schemas.microsoft.com/office/powerpoint/2010/main" val="42216662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0B0ADF6-BBF8-449C-B073-CF6BDFCC7261}" type="datetimeFigureOut">
              <a:rPr lang="en-US" smtClean="0"/>
              <a:t>02/18/2022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7F317B0-5745-419A-870C-ADCFC7907ACF}" type="slidenum">
              <a:rPr lang="en-US" smtClean="0"/>
              <a:t>‹#›</a:t>
            </a:fld>
            <a:endParaRPr lang="en-US" dirty="0"/>
          </a:p>
        </p:txBody>
      </p:sp>
    </p:spTree>
    <p:extLst>
      <p:ext uri="{BB962C8B-B14F-4D97-AF65-F5344CB8AC3E}">
        <p14:creationId xmlns:p14="http://schemas.microsoft.com/office/powerpoint/2010/main" val="39850421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B0ADF6-BBF8-449C-B073-CF6BDFCC7261}" type="datetimeFigureOut">
              <a:rPr lang="en-US" smtClean="0"/>
              <a:t>02/18/2022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7F317B0-5745-419A-870C-ADCFC7907ACF}" type="slidenum">
              <a:rPr lang="en-US" smtClean="0"/>
              <a:t>‹#›</a:t>
            </a:fld>
            <a:endParaRPr lang="en-US" dirty="0"/>
          </a:p>
        </p:txBody>
      </p:sp>
    </p:spTree>
    <p:extLst>
      <p:ext uri="{BB962C8B-B14F-4D97-AF65-F5344CB8AC3E}">
        <p14:creationId xmlns:p14="http://schemas.microsoft.com/office/powerpoint/2010/main" val="38442484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B0ADF6-BBF8-449C-B073-CF6BDFCC7261}" type="datetimeFigureOut">
              <a:rPr lang="en-US" smtClean="0"/>
              <a:t>02/18/2022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7F317B0-5745-419A-870C-ADCFC7907ACF}"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37866122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B0ADF6-BBF8-449C-B073-CF6BDFCC7261}" type="datetimeFigureOut">
              <a:rPr lang="en-US" smtClean="0"/>
              <a:t>02/18/2022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7F317B0-5745-419A-870C-ADCFC7907ACF}" type="slidenum">
              <a:rPr lang="en-US" smtClean="0"/>
              <a:t>‹#›</a:t>
            </a:fld>
            <a:endParaRPr lang="en-US" dirty="0"/>
          </a:p>
        </p:txBody>
      </p:sp>
    </p:spTree>
    <p:extLst>
      <p:ext uri="{BB962C8B-B14F-4D97-AF65-F5344CB8AC3E}">
        <p14:creationId xmlns:p14="http://schemas.microsoft.com/office/powerpoint/2010/main" val="39451576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B0ADF6-BBF8-449C-B073-CF6BDFCC7261}" type="datetimeFigureOut">
              <a:rPr lang="en-US" smtClean="0"/>
              <a:t>02/18/2022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7F317B0-5745-419A-870C-ADCFC7907ACF}"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84595459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B0ADF6-BBF8-449C-B073-CF6BDFCC7261}" type="datetimeFigureOut">
              <a:rPr lang="en-US" smtClean="0"/>
              <a:t>02/18/2022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7F317B0-5745-419A-870C-ADCFC7907ACF}" type="slidenum">
              <a:rPr lang="en-US" smtClean="0"/>
              <a:t>‹#›</a:t>
            </a:fld>
            <a:endParaRPr lang="en-US" dirty="0"/>
          </a:p>
        </p:txBody>
      </p:sp>
    </p:spTree>
    <p:extLst>
      <p:ext uri="{BB962C8B-B14F-4D97-AF65-F5344CB8AC3E}">
        <p14:creationId xmlns:p14="http://schemas.microsoft.com/office/powerpoint/2010/main" val="410080695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B0ADF6-BBF8-449C-B073-CF6BDFCC7261}" type="datetimeFigureOut">
              <a:rPr lang="en-US" smtClean="0"/>
              <a:t>02/18/2022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7F317B0-5745-419A-870C-ADCFC7907ACF}" type="slidenum">
              <a:rPr lang="en-US" smtClean="0"/>
              <a:t>‹#›</a:t>
            </a:fld>
            <a:endParaRPr lang="en-US" dirty="0"/>
          </a:p>
        </p:txBody>
      </p:sp>
    </p:spTree>
    <p:extLst>
      <p:ext uri="{BB962C8B-B14F-4D97-AF65-F5344CB8AC3E}">
        <p14:creationId xmlns:p14="http://schemas.microsoft.com/office/powerpoint/2010/main" val="354540049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B0ADF6-BBF8-449C-B073-CF6BDFCC7261}" type="datetimeFigureOut">
              <a:rPr lang="en-US" smtClean="0"/>
              <a:t>02/18/2022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7F317B0-5745-419A-870C-ADCFC7907ACF}" type="slidenum">
              <a:rPr lang="en-US" smtClean="0"/>
              <a:t>‹#›</a:t>
            </a:fld>
            <a:endParaRPr lang="en-US" dirty="0"/>
          </a:p>
        </p:txBody>
      </p:sp>
    </p:spTree>
    <p:extLst>
      <p:ext uri="{BB962C8B-B14F-4D97-AF65-F5344CB8AC3E}">
        <p14:creationId xmlns:p14="http://schemas.microsoft.com/office/powerpoint/2010/main" val="38273997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0B0ADF6-BBF8-449C-B073-CF6BDFCC7261}" type="datetimeFigureOut">
              <a:rPr lang="en-US" smtClean="0"/>
              <a:t>02/18/2022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7F317B0-5745-419A-870C-ADCFC7907ACF}" type="slidenum">
              <a:rPr lang="en-US" smtClean="0"/>
              <a:t>‹#›</a:t>
            </a:fld>
            <a:endParaRPr lang="en-US" dirty="0"/>
          </a:p>
        </p:txBody>
      </p:sp>
    </p:spTree>
    <p:extLst>
      <p:ext uri="{BB962C8B-B14F-4D97-AF65-F5344CB8AC3E}">
        <p14:creationId xmlns:p14="http://schemas.microsoft.com/office/powerpoint/2010/main" val="20491751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0B0ADF6-BBF8-449C-B073-CF6BDFCC7261}" type="datetimeFigureOut">
              <a:rPr lang="en-US" smtClean="0"/>
              <a:t>02/18/2022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7F317B0-5745-419A-870C-ADCFC7907ACF}" type="slidenum">
              <a:rPr lang="en-US" smtClean="0"/>
              <a:t>‹#›</a:t>
            </a:fld>
            <a:endParaRPr lang="en-US" dirty="0"/>
          </a:p>
        </p:txBody>
      </p:sp>
    </p:spTree>
    <p:extLst>
      <p:ext uri="{BB962C8B-B14F-4D97-AF65-F5344CB8AC3E}">
        <p14:creationId xmlns:p14="http://schemas.microsoft.com/office/powerpoint/2010/main" val="363755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0B0ADF6-BBF8-449C-B073-CF6BDFCC7261}" type="datetimeFigureOut">
              <a:rPr lang="en-US" smtClean="0"/>
              <a:t>02/18/2022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7F317B0-5745-419A-870C-ADCFC7907ACF}" type="slidenum">
              <a:rPr lang="en-US" smtClean="0"/>
              <a:t>‹#›</a:t>
            </a:fld>
            <a:endParaRPr lang="en-US" dirty="0"/>
          </a:p>
        </p:txBody>
      </p:sp>
    </p:spTree>
    <p:extLst>
      <p:ext uri="{BB962C8B-B14F-4D97-AF65-F5344CB8AC3E}">
        <p14:creationId xmlns:p14="http://schemas.microsoft.com/office/powerpoint/2010/main" val="38700410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0B0ADF6-BBF8-449C-B073-CF6BDFCC7261}" type="datetimeFigureOut">
              <a:rPr lang="en-US" smtClean="0"/>
              <a:t>02/18/2022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7F317B0-5745-419A-870C-ADCFC7907ACF}" type="slidenum">
              <a:rPr lang="en-US" smtClean="0"/>
              <a:t>‹#›</a:t>
            </a:fld>
            <a:endParaRPr lang="en-US" dirty="0"/>
          </a:p>
        </p:txBody>
      </p:sp>
    </p:spTree>
    <p:extLst>
      <p:ext uri="{BB962C8B-B14F-4D97-AF65-F5344CB8AC3E}">
        <p14:creationId xmlns:p14="http://schemas.microsoft.com/office/powerpoint/2010/main" val="34189676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0B0ADF6-BBF8-449C-B073-CF6BDFCC7261}" type="datetimeFigureOut">
              <a:rPr lang="en-US" smtClean="0"/>
              <a:t>02/18/2022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7F317B0-5745-419A-870C-ADCFC7907ACF}" type="slidenum">
              <a:rPr lang="en-US" smtClean="0"/>
              <a:t>‹#›</a:t>
            </a:fld>
            <a:endParaRPr lang="en-US" dirty="0"/>
          </a:p>
        </p:txBody>
      </p:sp>
    </p:spTree>
    <p:extLst>
      <p:ext uri="{BB962C8B-B14F-4D97-AF65-F5344CB8AC3E}">
        <p14:creationId xmlns:p14="http://schemas.microsoft.com/office/powerpoint/2010/main" val="408392982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0B0ADF6-BBF8-449C-B073-CF6BDFCC7261}" type="datetimeFigureOut">
              <a:rPr lang="en-US" smtClean="0"/>
              <a:t>02/18/2022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7F317B0-5745-419A-870C-ADCFC7907ACF}" type="slidenum">
              <a:rPr lang="en-US" smtClean="0"/>
              <a:t>‹#›</a:t>
            </a:fld>
            <a:endParaRPr lang="en-US" dirty="0"/>
          </a:p>
        </p:txBody>
      </p:sp>
    </p:spTree>
    <p:extLst>
      <p:ext uri="{BB962C8B-B14F-4D97-AF65-F5344CB8AC3E}">
        <p14:creationId xmlns:p14="http://schemas.microsoft.com/office/powerpoint/2010/main" val="889675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0B0ADF6-BBF8-449C-B073-CF6BDFCC7261}" type="datetimeFigureOut">
              <a:rPr lang="en-US" smtClean="0"/>
              <a:t>02/18/2022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7F317B0-5745-419A-870C-ADCFC7907ACF}" type="slidenum">
              <a:rPr lang="en-US" smtClean="0"/>
              <a:t>‹#›</a:t>
            </a:fld>
            <a:endParaRPr lang="en-US" dirty="0"/>
          </a:p>
        </p:txBody>
      </p:sp>
    </p:spTree>
    <p:extLst>
      <p:ext uri="{BB962C8B-B14F-4D97-AF65-F5344CB8AC3E}">
        <p14:creationId xmlns:p14="http://schemas.microsoft.com/office/powerpoint/2010/main" val="2365864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0B0ADF6-BBF8-449C-B073-CF6BDFCC7261}" type="datetimeFigureOut">
              <a:rPr lang="en-US" smtClean="0"/>
              <a:t>02/18/2022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7F317B0-5745-419A-870C-ADCFC7907ACF}" type="slidenum">
              <a:rPr lang="en-US" smtClean="0"/>
              <a:t>‹#›</a:t>
            </a:fld>
            <a:endParaRPr lang="en-US" dirty="0"/>
          </a:p>
        </p:txBody>
      </p:sp>
    </p:spTree>
    <p:extLst>
      <p:ext uri="{BB962C8B-B14F-4D97-AF65-F5344CB8AC3E}">
        <p14:creationId xmlns:p14="http://schemas.microsoft.com/office/powerpoint/2010/main" val="23462302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00B0ADF6-BBF8-449C-B073-CF6BDFCC7261}" type="datetimeFigureOut">
              <a:rPr lang="en-US" smtClean="0"/>
              <a:t>02/18/2022</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B7F317B0-5745-419A-870C-ADCFC7907ACF}" type="slidenum">
              <a:rPr lang="en-US" smtClean="0"/>
              <a:t>‹#›</a:t>
            </a:fld>
            <a:endParaRPr lang="en-US" dirty="0"/>
          </a:p>
        </p:txBody>
      </p:sp>
    </p:spTree>
    <p:extLst>
      <p:ext uri="{BB962C8B-B14F-4D97-AF65-F5344CB8AC3E}">
        <p14:creationId xmlns:p14="http://schemas.microsoft.com/office/powerpoint/2010/main" val="424864818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5" name="Rectangle 7">
            <a:extLst>
              <a:ext uri="{FF2B5EF4-FFF2-40B4-BE49-F238E27FC236}">
                <a16:creationId xmlns:a16="http://schemas.microsoft.com/office/drawing/2014/main" id="{9179DE42-5613-4B35-A1E6-6CCBAA13C74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10" name="Straight Connector 9">
            <a:extLst>
              <a:ext uri="{FF2B5EF4-FFF2-40B4-BE49-F238E27FC236}">
                <a16:creationId xmlns:a16="http://schemas.microsoft.com/office/drawing/2014/main" id="{EB898B32-3891-4C3A-8F58-C5969D2E9033}"/>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flipH="1">
            <a:off x="9524500" y="0"/>
            <a:ext cx="1219200" cy="6858000"/>
          </a:xfrm>
          <a:prstGeom prst="line">
            <a:avLst/>
          </a:prstGeom>
          <a:ln w="9525">
            <a:solidFill>
              <a:schemeClr val="accent1">
                <a:lumMod val="75000"/>
              </a:schemeClr>
            </a:solidFill>
          </a:ln>
        </p:spPr>
        <p:style>
          <a:lnRef idx="2">
            <a:schemeClr val="accent1"/>
          </a:lnRef>
          <a:fillRef idx="0">
            <a:schemeClr val="accent1"/>
          </a:fillRef>
          <a:effectRef idx="1">
            <a:schemeClr val="accent1"/>
          </a:effectRef>
          <a:fontRef idx="minor">
            <a:schemeClr val="tx1"/>
          </a:fontRef>
        </p:style>
      </p:cxnSp>
      <p:cxnSp>
        <p:nvCxnSpPr>
          <p:cNvPr id="46" name="Straight Connector 11">
            <a:extLst>
              <a:ext uri="{FF2B5EF4-FFF2-40B4-BE49-F238E27FC236}">
                <a16:creationId xmlns:a16="http://schemas.microsoft.com/office/drawing/2014/main" id="{4AE4806D-B8F9-4679-A68A-9BD21C01A301}"/>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7361267" y="3681413"/>
            <a:ext cx="4763558" cy="3176587"/>
          </a:xfrm>
          <a:prstGeom prst="line">
            <a:avLst/>
          </a:prstGeom>
          <a:ln w="9525">
            <a:solidFill>
              <a:schemeClr val="tx1">
                <a:lumMod val="50000"/>
                <a:lumOff val="50000"/>
                <a:alpha val="80000"/>
              </a:schemeClr>
            </a:solidFill>
          </a:ln>
        </p:spPr>
        <p:style>
          <a:lnRef idx="2">
            <a:schemeClr val="accent1"/>
          </a:lnRef>
          <a:fillRef idx="0">
            <a:schemeClr val="accent1"/>
          </a:fillRef>
          <a:effectRef idx="1">
            <a:schemeClr val="accent1"/>
          </a:effectRef>
          <a:fontRef idx="minor">
            <a:schemeClr val="tx1"/>
          </a:fontRef>
        </p:style>
      </p:cxnSp>
      <p:sp>
        <p:nvSpPr>
          <p:cNvPr id="47" name="Rectangle 23">
            <a:extLst>
              <a:ext uri="{FF2B5EF4-FFF2-40B4-BE49-F238E27FC236}">
                <a16:creationId xmlns:a16="http://schemas.microsoft.com/office/drawing/2014/main" id="{52FB45E9-914E-4471-AC87-E475CD51767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25887"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48" name="Rectangle 25">
            <a:extLst>
              <a:ext uri="{FF2B5EF4-FFF2-40B4-BE49-F238E27FC236}">
                <a16:creationId xmlns:a16="http://schemas.microsoft.com/office/drawing/2014/main" id="{C310626D-5743-49D4-8F7D-88C4F8F0577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2271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Isosceles Triangle 17">
            <a:extLst>
              <a:ext uri="{FF2B5EF4-FFF2-40B4-BE49-F238E27FC236}">
                <a16:creationId xmlns:a16="http://schemas.microsoft.com/office/drawing/2014/main" id="{3C195FC1-B568-4C72-9902-34CB35DDD7A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22712"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Rectangle 27">
            <a:extLst>
              <a:ext uri="{FF2B5EF4-FFF2-40B4-BE49-F238E27FC236}">
                <a16:creationId xmlns:a16="http://schemas.microsoft.com/office/drawing/2014/main" id="{EF2BDF77-362C-43F0-8CBB-A969EC2AE0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25886"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Isosceles Triangle 21">
            <a:extLst>
              <a:ext uri="{FF2B5EF4-FFF2-40B4-BE49-F238E27FC236}">
                <a16:creationId xmlns:a16="http://schemas.microsoft.com/office/drawing/2014/main" id="{4BE96B01-3929-432D-B8C2-ADBCB74C2EF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7925887"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Shape 23">
            <a:extLst>
              <a:ext uri="{FF2B5EF4-FFF2-40B4-BE49-F238E27FC236}">
                <a16:creationId xmlns:a16="http://schemas.microsoft.com/office/drawing/2014/main" id="{2A6FCDE6-CDE2-4C51-B18E-A95CFB67971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8467"/>
            <a:ext cx="9175713" cy="6866467"/>
          </a:xfrm>
          <a:custGeom>
            <a:avLst/>
            <a:gdLst>
              <a:gd name="connsiteX0" fmla="*/ 0 w 9175713"/>
              <a:gd name="connsiteY0" fmla="*/ 0 h 6866467"/>
              <a:gd name="connsiteX1" fmla="*/ 1249825 w 9175713"/>
              <a:gd name="connsiteY1" fmla="*/ 0 h 6866467"/>
              <a:gd name="connsiteX2" fmla="*/ 1249825 w 9175713"/>
              <a:gd name="connsiteY2" fmla="*/ 8467 h 6866467"/>
              <a:gd name="connsiteX3" fmla="*/ 9175713 w 9175713"/>
              <a:gd name="connsiteY3" fmla="*/ 8467 h 6866467"/>
              <a:gd name="connsiteX4" fmla="*/ 9175713 w 9175713"/>
              <a:gd name="connsiteY4" fmla="*/ 6866467 h 6866467"/>
              <a:gd name="connsiteX5" fmla="*/ 1249825 w 9175713"/>
              <a:gd name="connsiteY5" fmla="*/ 6866467 h 6866467"/>
              <a:gd name="connsiteX6" fmla="*/ 1109382 w 9175713"/>
              <a:gd name="connsiteY6" fmla="*/ 6866467 h 686646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175713" h="6866467">
                <a:moveTo>
                  <a:pt x="0" y="0"/>
                </a:moveTo>
                <a:lnTo>
                  <a:pt x="1249825" y="0"/>
                </a:lnTo>
                <a:lnTo>
                  <a:pt x="1249825" y="8467"/>
                </a:lnTo>
                <a:lnTo>
                  <a:pt x="9175713" y="8467"/>
                </a:lnTo>
                <a:lnTo>
                  <a:pt x="9175713" y="6866467"/>
                </a:lnTo>
                <a:lnTo>
                  <a:pt x="1249825" y="6866467"/>
                </a:lnTo>
                <a:lnTo>
                  <a:pt x="1109382" y="6866467"/>
                </a:ln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2774238C-FD29-45C2-B3B7-6019515E62EA}"/>
              </a:ext>
            </a:extLst>
          </p:cNvPr>
          <p:cNvSpPr>
            <a:spLocks noGrp="1"/>
          </p:cNvSpPr>
          <p:nvPr>
            <p:ph type="ctrTitle"/>
          </p:nvPr>
        </p:nvSpPr>
        <p:spPr>
          <a:xfrm>
            <a:off x="1554120" y="603115"/>
            <a:ext cx="7443965" cy="1977247"/>
          </a:xfrm>
        </p:spPr>
        <p:txBody>
          <a:bodyPr>
            <a:normAutofit fontScale="90000"/>
          </a:bodyPr>
          <a:lstStyle/>
          <a:p>
            <a:pPr algn="ctr">
              <a:lnSpc>
                <a:spcPct val="90000"/>
              </a:lnSpc>
            </a:pPr>
            <a:r>
              <a:rPr lang="en-US" sz="4600" b="1" dirty="0">
                <a:solidFill>
                  <a:srgbClr val="FFFFFF"/>
                </a:solidFill>
              </a:rPr>
              <a:t>CFR 4.118 – The Skin</a:t>
            </a:r>
            <a:br>
              <a:rPr lang="en-US" sz="4600" b="1" dirty="0">
                <a:solidFill>
                  <a:srgbClr val="FFFFFF"/>
                </a:solidFill>
              </a:rPr>
            </a:br>
            <a:r>
              <a:rPr lang="en-US" sz="4600" b="1" dirty="0">
                <a:solidFill>
                  <a:srgbClr val="FFFFFF"/>
                </a:solidFill>
              </a:rPr>
              <a:t>Diagnostic Codes 7800-7805</a:t>
            </a:r>
            <a:br>
              <a:rPr lang="en-US" sz="4600" b="1" dirty="0">
                <a:solidFill>
                  <a:srgbClr val="FFFFFF"/>
                </a:solidFill>
              </a:rPr>
            </a:br>
            <a:r>
              <a:rPr lang="en-US" sz="4600" b="1" dirty="0">
                <a:solidFill>
                  <a:srgbClr val="FFFFFF"/>
                </a:solidFill>
              </a:rPr>
              <a:t>Scars </a:t>
            </a:r>
            <a:r>
              <a:rPr lang="en-US" sz="4600" b="1">
                <a:solidFill>
                  <a:srgbClr val="FFFFFF"/>
                </a:solidFill>
              </a:rPr>
              <a:t>and Burns</a:t>
            </a:r>
            <a:endParaRPr lang="en-US" sz="4600" b="1" dirty="0">
              <a:solidFill>
                <a:srgbClr val="FFFFFF"/>
              </a:solidFill>
            </a:endParaRPr>
          </a:p>
        </p:txBody>
      </p:sp>
      <p:sp>
        <p:nvSpPr>
          <p:cNvPr id="3" name="Subtitle 2">
            <a:extLst>
              <a:ext uri="{FF2B5EF4-FFF2-40B4-BE49-F238E27FC236}">
                <a16:creationId xmlns:a16="http://schemas.microsoft.com/office/drawing/2014/main" id="{54ADDD81-3692-4F9D-9942-3083A791CF27}"/>
              </a:ext>
            </a:extLst>
          </p:cNvPr>
          <p:cNvSpPr>
            <a:spLocks noGrp="1"/>
          </p:cNvSpPr>
          <p:nvPr>
            <p:ph type="subTitle" idx="1"/>
          </p:nvPr>
        </p:nvSpPr>
        <p:spPr>
          <a:xfrm>
            <a:off x="2220063" y="3932905"/>
            <a:ext cx="6112077" cy="1186108"/>
          </a:xfrm>
        </p:spPr>
        <p:txBody>
          <a:bodyPr>
            <a:normAutofit/>
          </a:bodyPr>
          <a:lstStyle/>
          <a:p>
            <a:pPr algn="ctr"/>
            <a:r>
              <a:rPr lang="en-US" sz="2000" dirty="0">
                <a:solidFill>
                  <a:srgbClr val="FFFFFF">
                    <a:alpha val="70000"/>
                  </a:srgbClr>
                </a:solidFill>
              </a:rPr>
              <a:t>Kevin Swanson </a:t>
            </a:r>
          </a:p>
          <a:p>
            <a:pPr algn="ctr"/>
            <a:r>
              <a:rPr lang="en-US" sz="2000" dirty="0">
                <a:solidFill>
                  <a:srgbClr val="FFFFFF">
                    <a:alpha val="70000"/>
                  </a:srgbClr>
                </a:solidFill>
              </a:rPr>
              <a:t>Field Service Officer</a:t>
            </a:r>
          </a:p>
        </p:txBody>
      </p:sp>
      <p:sp>
        <p:nvSpPr>
          <p:cNvPr id="26" name="Isosceles Triangle 25">
            <a:extLst>
              <a:ext uri="{FF2B5EF4-FFF2-40B4-BE49-F238E27FC236}">
                <a16:creationId xmlns:a16="http://schemas.microsoft.com/office/drawing/2014/main" id="{9D2E8756-2465-473A-BA2A-2DB1D62247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992146" y="3271487"/>
            <a:ext cx="220660" cy="186439"/>
          </a:xfrm>
          <a:prstGeom prst="triangle">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50319955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52F81A-CBC5-487E-8278-FF4D7CFCBD6D}"/>
              </a:ext>
            </a:extLst>
          </p:cNvPr>
          <p:cNvSpPr>
            <a:spLocks noGrp="1"/>
          </p:cNvSpPr>
          <p:nvPr>
            <p:ph type="title"/>
          </p:nvPr>
        </p:nvSpPr>
        <p:spPr/>
        <p:txBody>
          <a:bodyPr/>
          <a:lstStyle/>
          <a:p>
            <a:pPr algn="ctr"/>
            <a:r>
              <a:rPr lang="en-US" b="1" dirty="0"/>
              <a:t>Scars Rating Narrative Example 1</a:t>
            </a:r>
            <a:endParaRPr lang="en-US" dirty="0"/>
          </a:p>
        </p:txBody>
      </p:sp>
      <p:sp>
        <p:nvSpPr>
          <p:cNvPr id="3" name="Content Placeholder 2">
            <a:extLst>
              <a:ext uri="{FF2B5EF4-FFF2-40B4-BE49-F238E27FC236}">
                <a16:creationId xmlns:a16="http://schemas.microsoft.com/office/drawing/2014/main" id="{89032CAB-5859-4620-8023-F0C5069674C8}"/>
              </a:ext>
            </a:extLst>
          </p:cNvPr>
          <p:cNvSpPr>
            <a:spLocks noGrp="1"/>
          </p:cNvSpPr>
          <p:nvPr>
            <p:ph idx="1"/>
          </p:nvPr>
        </p:nvSpPr>
        <p:spPr>
          <a:xfrm>
            <a:off x="677334" y="1225685"/>
            <a:ext cx="8596668" cy="5466945"/>
          </a:xfrm>
        </p:spPr>
        <p:txBody>
          <a:bodyPr>
            <a:normAutofit/>
          </a:bodyPr>
          <a:lstStyle/>
          <a:p>
            <a:pPr marL="0" marR="0" indent="0">
              <a:lnSpc>
                <a:spcPct val="107000"/>
              </a:lnSpc>
              <a:spcBef>
                <a:spcPts val="0"/>
              </a:spcBef>
              <a:spcAft>
                <a:spcPts val="800"/>
              </a:spcAft>
              <a:buNone/>
            </a:pPr>
            <a:r>
              <a:rPr lang="en-US" sz="1400" b="1" dirty="0">
                <a:effectLst/>
                <a:latin typeface="Calibri" panose="020F0502020204030204" pitchFamily="34" charset="0"/>
                <a:ea typeface="Calibri" panose="020F0502020204030204" pitchFamily="34" charset="0"/>
                <a:cs typeface="Times New Roman" panose="02020603050405020304" pitchFamily="18" charset="0"/>
              </a:rPr>
              <a:t>REASONS FOR DECISION</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400" b="1" dirty="0">
                <a:effectLst/>
                <a:latin typeface="Calibri" panose="020F0502020204030204" pitchFamily="34" charset="0"/>
                <a:ea typeface="Calibri" panose="020F0502020204030204" pitchFamily="34" charset="0"/>
                <a:cs typeface="Times New Roman" panose="02020603050405020304" pitchFamily="18" charset="0"/>
              </a:rPr>
              <a:t>Service connection for shrapnel wound injury of the right cheek/right side of face (claimed</a:t>
            </a:r>
            <a:r>
              <a:rPr lang="en-US" sz="1400" dirty="0">
                <a:latin typeface="Calibri" panose="020F0502020204030204" pitchFamily="34" charset="0"/>
                <a:ea typeface="Calibri" panose="020F0502020204030204" pitchFamily="34" charset="0"/>
                <a:cs typeface="Times New Roman" panose="02020603050405020304" pitchFamily="18" charset="0"/>
              </a:rPr>
              <a:t> </a:t>
            </a:r>
            <a:r>
              <a:rPr lang="en-US" sz="1400" b="1" dirty="0">
                <a:effectLst/>
                <a:latin typeface="Calibri" panose="020F0502020204030204" pitchFamily="34" charset="0"/>
                <a:ea typeface="Calibri" panose="020F0502020204030204" pitchFamily="34" charset="0"/>
                <a:cs typeface="Times New Roman" panose="02020603050405020304" pitchFamily="18" charset="0"/>
              </a:rPr>
              <a:t>as scars on head).</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1400" dirty="0">
                <a:effectLst/>
                <a:latin typeface="Calibri" panose="020F0502020204030204" pitchFamily="34" charset="0"/>
                <a:ea typeface="Calibri" panose="020F0502020204030204" pitchFamily="34" charset="0"/>
                <a:cs typeface="Times New Roman" panose="02020603050405020304" pitchFamily="18" charset="0"/>
              </a:rPr>
              <a:t>Service connection for shrapnel wounds of right cheek and right upper scalp (claimed as scars on head) is granted.</a:t>
            </a:r>
          </a:p>
          <a:p>
            <a:pPr marL="0" indent="0">
              <a:lnSpc>
                <a:spcPct val="107000"/>
              </a:lnSpc>
              <a:spcBef>
                <a:spcPts val="0"/>
              </a:spcBef>
              <a:spcAft>
                <a:spcPts val="800"/>
              </a:spcAft>
              <a:buNone/>
            </a:pPr>
            <a:r>
              <a:rPr lang="en-US" sz="1400" dirty="0">
                <a:effectLst/>
                <a:latin typeface="Calibri" panose="020F0502020204030204" pitchFamily="34" charset="0"/>
                <a:ea typeface="Calibri" panose="020F0502020204030204" pitchFamily="34" charset="0"/>
                <a:cs typeface="Times New Roman" panose="02020603050405020304" pitchFamily="18" charset="0"/>
              </a:rPr>
              <a:t>Review of the Service Treatment Records (STRs) do not show any treatment or a diagnosis of scar of the head at entry in the service. STRs dated May and June 1966 notes treatment for shrapnel wound injury of the right cheek/right side of face. Your DD Form 214, shows award of the Purple Heart.</a:t>
            </a:r>
          </a:p>
          <a:p>
            <a:pPr marL="0" indent="0">
              <a:lnSpc>
                <a:spcPct val="107000"/>
              </a:lnSpc>
              <a:spcBef>
                <a:spcPts val="0"/>
              </a:spcBef>
              <a:spcAft>
                <a:spcPts val="800"/>
              </a:spcAft>
              <a:buNone/>
            </a:pPr>
            <a:r>
              <a:rPr lang="en-US" sz="1400" dirty="0">
                <a:effectLst/>
                <a:latin typeface="Calibri" panose="020F0502020204030204" pitchFamily="34" charset="0"/>
                <a:ea typeface="Calibri" panose="020F0502020204030204" pitchFamily="34" charset="0"/>
                <a:cs typeface="Times New Roman" panose="02020603050405020304" pitchFamily="18" charset="0"/>
              </a:rPr>
              <a:t>VA treatment report dated May 5, 2009 shows you wanted to have a scar on the right side of the head checked due to shrapnel in Vietnam and you complained nerves in the ears have been very sensitive since that time. No assessment was made. At VA exam you stated you were wounded by shrapnel on the right cheek and right upper scalp. You stated you had stitches which were removed a week later and you returned to duty without restrictions. You report no symptoms to the cheek injury. You stated the scalp wound has been tender since.</a:t>
            </a:r>
          </a:p>
          <a:p>
            <a:pPr marL="0" indent="0">
              <a:lnSpc>
                <a:spcPct val="107000"/>
              </a:lnSpc>
              <a:spcBef>
                <a:spcPts val="0"/>
              </a:spcBef>
              <a:spcAft>
                <a:spcPts val="800"/>
              </a:spcAft>
              <a:buNone/>
            </a:pPr>
            <a:r>
              <a:rPr lang="en-US" sz="1400" dirty="0">
                <a:effectLst/>
                <a:latin typeface="Calibri" panose="020F0502020204030204" pitchFamily="34" charset="0"/>
                <a:ea typeface="Calibri" panose="020F0502020204030204" pitchFamily="34" charset="0"/>
                <a:cs typeface="Times New Roman" panose="02020603050405020304" pitchFamily="18" charset="0"/>
              </a:rPr>
              <a:t>On exam of the right cheek there was a 1.5 cm x 1mm that is slightly hypopigmented, well healed, stable without adhesions. There was no tenderness, no inflexibility or induration, Texture was normal. You have a small 1cm x 1mm scar on the right upper scalp that is slightly hypopigmented. There was slight tenderness to touch over the scar itself. It is well healed and stable. There was no induration or skin breakdown. The VA examiner diagnosed shrapnel wounds right cheek and right upper scalp. </a:t>
            </a:r>
          </a:p>
          <a:p>
            <a:pPr marL="0" indent="0">
              <a:lnSpc>
                <a:spcPct val="107000"/>
              </a:lnSpc>
              <a:spcBef>
                <a:spcPts val="0"/>
              </a:spcBef>
              <a:spcAft>
                <a:spcPts val="800"/>
              </a:spcAft>
              <a:buNone/>
            </a:pPr>
            <a:r>
              <a:rPr lang="en-US" sz="1400" dirty="0">
                <a:effectLst/>
                <a:latin typeface="Calibri" panose="020F0502020204030204" pitchFamily="34" charset="0"/>
                <a:ea typeface="Calibri" panose="020F0502020204030204" pitchFamily="34" charset="0"/>
                <a:cs typeface="Times New Roman" panose="02020603050405020304" pitchFamily="18" charset="0"/>
              </a:rPr>
              <a:t>STRs show treatment for shrapnel wounds, service connection for shrapnel wound injury of the right cheek/right side of face (claimed as scars on head) has been established as directly related to military service.</a:t>
            </a:r>
          </a:p>
          <a:p>
            <a:pPr marL="0" indent="0">
              <a:lnSpc>
                <a:spcPct val="107000"/>
              </a:lnSpc>
              <a:spcBef>
                <a:spcPts val="0"/>
              </a:spcBef>
              <a:spcAft>
                <a:spcPts val="800"/>
              </a:spcAft>
              <a:buNone/>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427725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EEC8E6-64D3-4A88-A8CA-BA5067A4E7AE}"/>
              </a:ext>
            </a:extLst>
          </p:cNvPr>
          <p:cNvSpPr>
            <a:spLocks noGrp="1"/>
          </p:cNvSpPr>
          <p:nvPr>
            <p:ph type="title"/>
          </p:nvPr>
        </p:nvSpPr>
        <p:spPr/>
        <p:txBody>
          <a:bodyPr/>
          <a:lstStyle/>
          <a:p>
            <a:pPr algn="ctr"/>
            <a:r>
              <a:rPr lang="en-US" b="1" dirty="0"/>
              <a:t>Scars Rating Narrative Example 1</a:t>
            </a:r>
            <a:endParaRPr lang="en-US" dirty="0"/>
          </a:p>
        </p:txBody>
      </p:sp>
      <p:sp>
        <p:nvSpPr>
          <p:cNvPr id="3" name="Content Placeholder 2">
            <a:extLst>
              <a:ext uri="{FF2B5EF4-FFF2-40B4-BE49-F238E27FC236}">
                <a16:creationId xmlns:a16="http://schemas.microsoft.com/office/drawing/2014/main" id="{4687D63A-69B0-4CB9-A72C-407FF5C61998}"/>
              </a:ext>
            </a:extLst>
          </p:cNvPr>
          <p:cNvSpPr>
            <a:spLocks noGrp="1"/>
          </p:cNvSpPr>
          <p:nvPr>
            <p:ph idx="1"/>
          </p:nvPr>
        </p:nvSpPr>
        <p:spPr>
          <a:xfrm>
            <a:off x="862159" y="1800666"/>
            <a:ext cx="8596668" cy="3880773"/>
          </a:xfrm>
        </p:spPr>
        <p:txBody>
          <a:bodyPr>
            <a:normAutofit fontScale="85000" lnSpcReduction="10000"/>
          </a:bodyPr>
          <a:lstStyle/>
          <a:p>
            <a:pPr marL="0" marR="0" indent="0">
              <a:lnSpc>
                <a:spcPct val="107000"/>
              </a:lnSpc>
              <a:spcBef>
                <a:spcPts val="0"/>
              </a:spcBef>
              <a:spcAft>
                <a:spcPts val="800"/>
              </a:spcAft>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You do not meet the criteria for scar disfigurement as follows: scar 5 or more inches (13 or more cm.) in length; scar at least one-quarter inch (0.6 cm.) wide at widest part; surface contour of scar elevated or depressed on palpation; scar adherent to underlying tissue; skin hypo-or hyper-pigmented in an area exceeding six square inches (39 sq. cm.); skin texture abnormal (irregular, atrophic, shiny, scaly, etc.) in an area exceeding six square inches (39 sq. cm.); underlying soft tissue missing in an area exceeding six square inches (39 sq. cm.); skin indurated and inflexible in an area exceeding six square inches (39 sq. cm.).</a:t>
            </a:r>
          </a:p>
          <a:p>
            <a:endParaRPr lang="en-US" dirty="0"/>
          </a:p>
        </p:txBody>
      </p:sp>
    </p:spTree>
    <p:extLst>
      <p:ext uri="{BB962C8B-B14F-4D97-AF65-F5344CB8AC3E}">
        <p14:creationId xmlns:p14="http://schemas.microsoft.com/office/powerpoint/2010/main" val="831437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992999-6ADC-49DA-A15C-4A1DEAFA0617}"/>
              </a:ext>
            </a:extLst>
          </p:cNvPr>
          <p:cNvSpPr>
            <a:spLocks noGrp="1"/>
          </p:cNvSpPr>
          <p:nvPr>
            <p:ph type="title"/>
          </p:nvPr>
        </p:nvSpPr>
        <p:spPr/>
        <p:txBody>
          <a:bodyPr/>
          <a:lstStyle/>
          <a:p>
            <a:pPr algn="ctr"/>
            <a:r>
              <a:rPr lang="en-US" b="1" dirty="0"/>
              <a:t>Scars Rating Narrative Example 1</a:t>
            </a:r>
            <a:endParaRPr lang="en-US" dirty="0"/>
          </a:p>
        </p:txBody>
      </p:sp>
      <p:sp>
        <p:nvSpPr>
          <p:cNvPr id="3" name="Content Placeholder 2">
            <a:extLst>
              <a:ext uri="{FF2B5EF4-FFF2-40B4-BE49-F238E27FC236}">
                <a16:creationId xmlns:a16="http://schemas.microsoft.com/office/drawing/2014/main" id="{4129DC49-0D49-431F-BC5F-82B00C1CEFE2}"/>
              </a:ext>
            </a:extLst>
          </p:cNvPr>
          <p:cNvSpPr>
            <a:spLocks noGrp="1"/>
          </p:cNvSpPr>
          <p:nvPr>
            <p:ph idx="1"/>
          </p:nvPr>
        </p:nvSpPr>
        <p:spPr/>
        <p:txBody>
          <a:bodyPr>
            <a:normAutofit fontScale="92500"/>
          </a:bodyPr>
          <a:lstStyle/>
          <a:p>
            <a:pPr marL="0" marR="0" indent="0">
              <a:lnSpc>
                <a:spcPct val="107000"/>
              </a:lnSpc>
              <a:spcBef>
                <a:spcPts val="0"/>
              </a:spcBef>
              <a:spcAft>
                <a:spcPts val="800"/>
              </a:spcAft>
              <a:buNone/>
            </a:pPr>
            <a:r>
              <a:rPr lang="en-US" sz="2800" dirty="0">
                <a:effectLst/>
                <a:latin typeface="Calibri" panose="020F0502020204030204" pitchFamily="34" charset="0"/>
                <a:ea typeface="Calibri" panose="020F0502020204030204" pitchFamily="34" charset="0"/>
                <a:cs typeface="Times New Roman" panose="02020603050405020304" pitchFamily="18" charset="0"/>
              </a:rPr>
              <a:t>We evaluated the condition under painful scars. The evidence notes tenderness on touch, an evaluation of 10 percent is assigned from April 22, 2009, the date of receipt of claim. An evaluation of 10 percent is granted for a superficial scar that is painful on examination. A higher evaluation of 20 percent is not warrant unless three or four scars are unstable or painful. Since these symptoms and findings are not present, a higher evaluation is not warranted.</a:t>
            </a:r>
          </a:p>
          <a:p>
            <a:endParaRPr lang="en-US" dirty="0"/>
          </a:p>
        </p:txBody>
      </p:sp>
    </p:spTree>
    <p:extLst>
      <p:ext uri="{BB962C8B-B14F-4D97-AF65-F5344CB8AC3E}">
        <p14:creationId xmlns:p14="http://schemas.microsoft.com/office/powerpoint/2010/main" val="343968456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4B1ED-4436-48AB-A8BC-21D1FA85B6B8}"/>
              </a:ext>
            </a:extLst>
          </p:cNvPr>
          <p:cNvSpPr>
            <a:spLocks noGrp="1"/>
          </p:cNvSpPr>
          <p:nvPr>
            <p:ph type="title"/>
          </p:nvPr>
        </p:nvSpPr>
        <p:spPr>
          <a:xfrm>
            <a:off x="68094" y="507304"/>
            <a:ext cx="9640110" cy="737836"/>
          </a:xfrm>
        </p:spPr>
        <p:txBody>
          <a:bodyPr>
            <a:normAutofit fontScale="90000"/>
          </a:bodyPr>
          <a:lstStyle/>
          <a:p>
            <a:pPr algn="ctr"/>
            <a:r>
              <a:rPr lang="en-US" b="1" dirty="0"/>
              <a:t>Scars Rating - </a:t>
            </a:r>
            <a:r>
              <a:rPr lang="en-US" sz="3600" dirty="0">
                <a:effectLst/>
                <a:latin typeface="Calibri" panose="020F0502020204030204" pitchFamily="34" charset="0"/>
                <a:ea typeface="Calibri" panose="020F0502020204030204" pitchFamily="34" charset="0"/>
                <a:cs typeface="Times New Roman" panose="02020603050405020304" pitchFamily="18" charset="0"/>
              </a:rPr>
              <a:t>The 8 characteristics of disfigurement</a:t>
            </a:r>
            <a:br>
              <a:rPr lang="en-US" dirty="0"/>
            </a:br>
            <a:endParaRPr lang="en-US" dirty="0"/>
          </a:p>
        </p:txBody>
      </p:sp>
      <p:sp>
        <p:nvSpPr>
          <p:cNvPr id="3" name="Content Placeholder 2">
            <a:extLst>
              <a:ext uri="{FF2B5EF4-FFF2-40B4-BE49-F238E27FC236}">
                <a16:creationId xmlns:a16="http://schemas.microsoft.com/office/drawing/2014/main" id="{3381AFED-4F0D-40A4-ADC9-CE76D158BDD5}"/>
              </a:ext>
            </a:extLst>
          </p:cNvPr>
          <p:cNvSpPr>
            <a:spLocks noGrp="1"/>
          </p:cNvSpPr>
          <p:nvPr>
            <p:ph idx="1"/>
          </p:nvPr>
        </p:nvSpPr>
        <p:spPr>
          <a:xfrm>
            <a:off x="677334" y="1465545"/>
            <a:ext cx="8596668" cy="4885151"/>
          </a:xfrm>
        </p:spPr>
        <p:txBody>
          <a:bodyPr>
            <a:noAutofit/>
          </a:bodyPr>
          <a:lstStyle/>
          <a:p>
            <a:pPr marL="0" marR="0" indent="0">
              <a:lnSpc>
                <a:spcPct val="107000"/>
              </a:lnSpc>
              <a:spcBef>
                <a:spcPts val="0"/>
              </a:spcBef>
              <a:spcAft>
                <a:spcPts val="800"/>
              </a:spcAft>
              <a:buNone/>
            </a:pPr>
            <a:r>
              <a:rPr lang="en-US" b="1" dirty="0">
                <a:effectLst/>
                <a:latin typeface="Calibri" panose="020F0502020204030204" pitchFamily="34" charset="0"/>
                <a:ea typeface="Calibri" panose="020F0502020204030204" pitchFamily="34" charset="0"/>
                <a:cs typeface="Times New Roman" panose="02020603050405020304" pitchFamily="18" charset="0"/>
              </a:rPr>
              <a:t>Note (1): </a:t>
            </a:r>
            <a:r>
              <a:rPr lang="en-US" dirty="0">
                <a:effectLst/>
                <a:latin typeface="Calibri" panose="020F0502020204030204" pitchFamily="34" charset="0"/>
                <a:ea typeface="Calibri" panose="020F0502020204030204" pitchFamily="34" charset="0"/>
                <a:cs typeface="Times New Roman" panose="02020603050405020304" pitchFamily="18" charset="0"/>
              </a:rPr>
              <a:t>The 8 characteristics of disfigurement, for purposes of evaluation under §4.118, are:</a:t>
            </a:r>
          </a:p>
          <a:p>
            <a:pPr marL="0" marR="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Scar 5 or more inches (13 or more cm.) in length.</a:t>
            </a:r>
          </a:p>
          <a:p>
            <a:pPr marL="0" marR="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Scar at least one-quarter inch (0.6 cm.) wide at widest part.</a:t>
            </a:r>
          </a:p>
          <a:p>
            <a:pPr marL="0" marR="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Surface contour of scar elevated or depressed on palpation.</a:t>
            </a:r>
          </a:p>
          <a:p>
            <a:pPr marL="0" marR="0">
              <a:lnSpc>
                <a:spcPct val="107000"/>
              </a:lnSpc>
              <a:spcBef>
                <a:spcPts val="0"/>
              </a:spcBef>
              <a:spcAft>
                <a:spcPts val="800"/>
              </a:spcAft>
            </a:pPr>
            <a:r>
              <a:rPr lang="en-US" dirty="0">
                <a:effectLst/>
                <a:latin typeface="Calibri" panose="020F0502020204030204" pitchFamily="34" charset="0"/>
                <a:ea typeface="Calibri" panose="020F0502020204030204" pitchFamily="34" charset="0"/>
                <a:cs typeface="Times New Roman" panose="02020603050405020304" pitchFamily="18" charset="0"/>
              </a:rPr>
              <a:t>Scar adherent to underlying tissue.</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Skin hypo-or hyper-pigmented in an area exceeding six square inches (39 sq. cm.).</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Skin texture abnormal (irregular, atrophic, shiny, scaly, etc.) in an area exceeding six square inches (39 sq. cm.).</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Underlying soft tissue missing in an area exceeding six square inches (39 sq. cm.).</a:t>
            </a:r>
          </a:p>
          <a:p>
            <a:pPr marL="0" marR="0">
              <a:lnSpc>
                <a:spcPct val="107000"/>
              </a:lnSpc>
              <a:spcBef>
                <a:spcPts val="0"/>
              </a:spcBef>
              <a:spcAft>
                <a:spcPts val="800"/>
              </a:spcAft>
            </a:pPr>
            <a:r>
              <a:rPr lang="en-US" sz="1800" dirty="0">
                <a:effectLst/>
                <a:latin typeface="Calibri" panose="020F0502020204030204" pitchFamily="34" charset="0"/>
                <a:ea typeface="Calibri" panose="020F0502020204030204" pitchFamily="34" charset="0"/>
                <a:cs typeface="Times New Roman" panose="02020603050405020304" pitchFamily="18" charset="0"/>
              </a:rPr>
              <a:t>Skin indurated and inflexible in an area exceeding six square inches (39 sq. cm.).</a:t>
            </a:r>
          </a:p>
          <a:p>
            <a:pPr marL="0" marR="0" indent="0">
              <a:lnSpc>
                <a:spcPct val="107000"/>
              </a:lnSpc>
              <a:spcBef>
                <a:spcPts val="0"/>
              </a:spcBef>
              <a:spcAft>
                <a:spcPts val="800"/>
              </a:spcAft>
              <a:buNone/>
            </a:pPr>
            <a:endParaRPr lang="en-US"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5552651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039DF2-02B5-4CF5-8CA6-5BD0E4B25029}"/>
              </a:ext>
            </a:extLst>
          </p:cNvPr>
          <p:cNvSpPr>
            <a:spLocks noGrp="1"/>
          </p:cNvSpPr>
          <p:nvPr>
            <p:ph type="title"/>
          </p:nvPr>
        </p:nvSpPr>
        <p:spPr/>
        <p:txBody>
          <a:bodyPr>
            <a:normAutofit/>
          </a:bodyPr>
          <a:lstStyle/>
          <a:p>
            <a:pPr algn="ctr"/>
            <a:r>
              <a:rPr lang="en-US" sz="3600" b="1" dirty="0"/>
              <a:t>Scars Rating- notes continued:</a:t>
            </a:r>
            <a:endParaRPr lang="en-US" dirty="0"/>
          </a:p>
        </p:txBody>
      </p:sp>
      <p:sp>
        <p:nvSpPr>
          <p:cNvPr id="3" name="Content Placeholder 2">
            <a:extLst>
              <a:ext uri="{FF2B5EF4-FFF2-40B4-BE49-F238E27FC236}">
                <a16:creationId xmlns:a16="http://schemas.microsoft.com/office/drawing/2014/main" id="{3FB3BB19-46F5-43C3-8B0B-CAE5694404AB}"/>
              </a:ext>
            </a:extLst>
          </p:cNvPr>
          <p:cNvSpPr>
            <a:spLocks noGrp="1"/>
          </p:cNvSpPr>
          <p:nvPr>
            <p:ph idx="1"/>
          </p:nvPr>
        </p:nvSpPr>
        <p:spPr>
          <a:xfrm>
            <a:off x="677334" y="1429967"/>
            <a:ext cx="8596668" cy="4611396"/>
          </a:xfrm>
        </p:spPr>
        <p:txBody>
          <a:bodyPr>
            <a:noAutofit/>
          </a:bodyPr>
          <a:lstStyle/>
          <a:p>
            <a:pPr marL="0" indent="0">
              <a:lnSpc>
                <a:spcPct val="107000"/>
              </a:lnSpc>
              <a:spcBef>
                <a:spcPts val="0"/>
              </a:spcBef>
              <a:buNone/>
            </a:pPr>
            <a:r>
              <a:rPr lang="en-US" b="1" dirty="0">
                <a:solidFill>
                  <a:srgbClr val="000000"/>
                </a:solidFill>
                <a:latin typeface="Calibri" panose="020F0502020204030204" pitchFamily="34" charset="0"/>
                <a:ea typeface="Calibri" panose="020F0502020204030204" pitchFamily="34" charset="0"/>
                <a:cs typeface="Calibri" panose="020F0502020204030204" pitchFamily="34" charset="0"/>
              </a:rPr>
              <a:t>Note (2): </a:t>
            </a:r>
            <a:r>
              <a:rPr lang="en-US" dirty="0">
                <a:solidFill>
                  <a:srgbClr val="000000"/>
                </a:solidFill>
                <a:latin typeface="Calibri" panose="020F0502020204030204" pitchFamily="34" charset="0"/>
                <a:ea typeface="Calibri" panose="020F0502020204030204" pitchFamily="34" charset="0"/>
                <a:cs typeface="Calibri" panose="020F0502020204030204" pitchFamily="34" charset="0"/>
              </a:rPr>
              <a:t>Rate tissue loss of the auricle under DC 6207 (loss of auricle) and anatomical loss of the eye under DC 6061 (anatomical loss of both eyes) or 	DC 6063 (anatomical loss of one eye), as appropriate.</a:t>
            </a:r>
            <a:endParaRPr lang="en-US" dirty="0">
              <a:solidFill>
                <a:srgbClr val="000000"/>
              </a:solidFill>
              <a:latin typeface="Calibri" panose="020F0502020204030204" pitchFamily="34" charset="0"/>
              <a:cs typeface="Calibri" panose="020F0502020204030204" pitchFamily="34" charset="0"/>
            </a:endParaRPr>
          </a:p>
          <a:p>
            <a:pPr marL="0" indent="0">
              <a:lnSpc>
                <a:spcPct val="107000"/>
              </a:lnSpc>
              <a:spcBef>
                <a:spcPts val="0"/>
              </a:spcBef>
              <a:buNone/>
            </a:pPr>
            <a:r>
              <a:rPr lang="en-US" sz="1800" b="1" dirty="0">
                <a:solidFill>
                  <a:srgbClr val="000000"/>
                </a:solidFill>
                <a:latin typeface="Calibri" panose="020F0502020204030204" pitchFamily="34" charset="0"/>
                <a:ea typeface="Calibri" panose="020F0502020204030204" pitchFamily="34" charset="0"/>
                <a:cs typeface="Calibri" panose="020F0502020204030204" pitchFamily="34" charset="0"/>
              </a:rPr>
              <a:t>Note (3): </a:t>
            </a:r>
            <a:r>
              <a:rPr lang="en-US" sz="1800" dirty="0">
                <a:solidFill>
                  <a:srgbClr val="000000"/>
                </a:solidFill>
                <a:latin typeface="Calibri" panose="020F0502020204030204" pitchFamily="34" charset="0"/>
                <a:ea typeface="Calibri" panose="020F0502020204030204" pitchFamily="34" charset="0"/>
                <a:cs typeface="Calibri" panose="020F0502020204030204" pitchFamily="34" charset="0"/>
              </a:rPr>
              <a:t>Take into consideration unretouched color photographs when evaluating under these criteria.</a:t>
            </a:r>
            <a:endParaRPr lang="en-US" sz="1800" dirty="0"/>
          </a:p>
          <a:p>
            <a:pPr marL="0" indent="0">
              <a:lnSpc>
                <a:spcPct val="107000"/>
              </a:lnSpc>
              <a:spcBef>
                <a:spcPts val="0"/>
              </a:spcBef>
              <a:buNone/>
            </a:pPr>
            <a:r>
              <a:rPr lang="en-US" sz="1800" b="1" dirty="0">
                <a:solidFill>
                  <a:srgbClr val="000000"/>
                </a:solidFill>
                <a:latin typeface="Calibri" panose="020F0502020204030204" pitchFamily="34" charset="0"/>
                <a:ea typeface="Calibri" panose="020F0502020204030204" pitchFamily="34" charset="0"/>
                <a:cs typeface="Calibri" panose="020F0502020204030204" pitchFamily="34" charset="0"/>
              </a:rPr>
              <a:t>Note (4): </a:t>
            </a:r>
            <a:r>
              <a:rPr lang="en-US" sz="1800" dirty="0">
                <a:solidFill>
                  <a:srgbClr val="000000"/>
                </a:solidFill>
                <a:latin typeface="Calibri" panose="020F0502020204030204" pitchFamily="34" charset="0"/>
                <a:ea typeface="Calibri" panose="020F0502020204030204" pitchFamily="34" charset="0"/>
                <a:cs typeface="Calibri" panose="020F0502020204030204" pitchFamily="34" charset="0"/>
              </a:rPr>
              <a:t>Separately evaluate disabling effects other than disfigurement that are associated with individual scar(s) of the head, face, or neck, such as pain, instability, and residuals of associated muscle or nerve injury, under the appropriate diagnostic code(s) and apply § 4.25 to combine the evaluation(s) with the evaluation assigned under this diagnostic code.</a:t>
            </a:r>
            <a:endParaRPr lang="en-US" sz="1800" dirty="0"/>
          </a:p>
          <a:p>
            <a:pPr marL="0" indent="0">
              <a:lnSpc>
                <a:spcPct val="107000"/>
              </a:lnSpc>
              <a:spcBef>
                <a:spcPts val="0"/>
              </a:spcBef>
              <a:buNone/>
            </a:pPr>
            <a:r>
              <a:rPr lang="en-US" sz="1800" b="1" dirty="0">
                <a:latin typeface="Calibri" panose="020F0502020204030204" pitchFamily="34" charset="0"/>
                <a:cs typeface="Calibri" panose="020F0502020204030204" pitchFamily="34" charset="0"/>
              </a:rPr>
              <a:t>Note (5): </a:t>
            </a:r>
            <a:r>
              <a:rPr lang="en-US" sz="1800" dirty="0">
                <a:latin typeface="Calibri" panose="020F0502020204030204" pitchFamily="34" charset="0"/>
                <a:cs typeface="Calibri" panose="020F0502020204030204" pitchFamily="34" charset="0"/>
              </a:rPr>
              <a:t>The characteristic(s) of disfigurement may be caused by one scar or by multiple scars; the characteristic(s) required to assign a particular evaluation need not be caused by a single scar in order to assign that evaluation.</a:t>
            </a:r>
          </a:p>
          <a:p>
            <a:pPr marL="0" indent="0">
              <a:lnSpc>
                <a:spcPct val="107000"/>
              </a:lnSpc>
              <a:spcBef>
                <a:spcPts val="0"/>
              </a:spcBef>
              <a:buNone/>
            </a:pPr>
            <a:endParaRPr lang="en-US" dirty="0"/>
          </a:p>
        </p:txBody>
      </p:sp>
    </p:spTree>
    <p:extLst>
      <p:ext uri="{BB962C8B-B14F-4D97-AF65-F5344CB8AC3E}">
        <p14:creationId xmlns:p14="http://schemas.microsoft.com/office/powerpoint/2010/main" val="86132017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8433B-A753-4B0B-9855-43218E2C379D}"/>
              </a:ext>
            </a:extLst>
          </p:cNvPr>
          <p:cNvSpPr>
            <a:spLocks noGrp="1"/>
          </p:cNvSpPr>
          <p:nvPr>
            <p:ph type="title"/>
          </p:nvPr>
        </p:nvSpPr>
        <p:spPr/>
        <p:txBody>
          <a:bodyPr/>
          <a:lstStyle/>
          <a:p>
            <a:pPr algn="ctr"/>
            <a:r>
              <a:rPr lang="en-US" sz="3600" b="1" dirty="0"/>
              <a:t>Burn Scars not of head, face, or neck</a:t>
            </a:r>
            <a:endParaRPr lang="en-US" dirty="0"/>
          </a:p>
        </p:txBody>
      </p:sp>
      <p:sp>
        <p:nvSpPr>
          <p:cNvPr id="3" name="Content Placeholder 2">
            <a:extLst>
              <a:ext uri="{FF2B5EF4-FFF2-40B4-BE49-F238E27FC236}">
                <a16:creationId xmlns:a16="http://schemas.microsoft.com/office/drawing/2014/main" id="{4C5D04BD-4C74-4D8A-9A82-971BA012E8B7}"/>
              </a:ext>
            </a:extLst>
          </p:cNvPr>
          <p:cNvSpPr>
            <a:spLocks noGrp="1"/>
          </p:cNvSpPr>
          <p:nvPr>
            <p:ph idx="1"/>
          </p:nvPr>
        </p:nvSpPr>
        <p:spPr/>
        <p:txBody>
          <a:bodyPr>
            <a:normAutofit/>
          </a:bodyPr>
          <a:lstStyle/>
          <a:p>
            <a:pPr marL="0" indent="0">
              <a:buNone/>
            </a:pPr>
            <a:r>
              <a:rPr lang="en-US" sz="3600" b="1" dirty="0">
                <a:latin typeface="Calibri" panose="020F0502020204030204" pitchFamily="34" charset="0"/>
                <a:cs typeface="Calibri" panose="020F0502020204030204" pitchFamily="34" charset="0"/>
              </a:rPr>
              <a:t>7801 </a:t>
            </a:r>
            <a:r>
              <a:rPr lang="en-US" sz="3600" dirty="0">
                <a:latin typeface="Calibri" panose="020F0502020204030204" pitchFamily="34" charset="0"/>
                <a:cs typeface="Calibri" panose="020F0502020204030204" pitchFamily="34" charset="0"/>
              </a:rPr>
              <a:t>Burn scar(s) or scar(s) due to other causes, not of the head, face, or neck, that are associated with underlying soft tissue damage:</a:t>
            </a:r>
          </a:p>
        </p:txBody>
      </p:sp>
    </p:spTree>
    <p:extLst>
      <p:ext uri="{BB962C8B-B14F-4D97-AF65-F5344CB8AC3E}">
        <p14:creationId xmlns:p14="http://schemas.microsoft.com/office/powerpoint/2010/main" val="3408414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571958-C4E2-4718-B9AC-A0E5753E4EDF}"/>
              </a:ext>
            </a:extLst>
          </p:cNvPr>
          <p:cNvSpPr>
            <a:spLocks noGrp="1"/>
          </p:cNvSpPr>
          <p:nvPr>
            <p:ph type="title"/>
          </p:nvPr>
        </p:nvSpPr>
        <p:spPr/>
        <p:txBody>
          <a:bodyPr/>
          <a:lstStyle/>
          <a:p>
            <a:pPr algn="ctr"/>
            <a:r>
              <a:rPr lang="en-US" sz="3600" b="1" dirty="0"/>
              <a:t>Burn Scars not of head, face, or neck Rating 40%</a:t>
            </a:r>
            <a:endParaRPr lang="en-US" dirty="0"/>
          </a:p>
        </p:txBody>
      </p:sp>
      <p:sp>
        <p:nvSpPr>
          <p:cNvPr id="3" name="Content Placeholder 2">
            <a:extLst>
              <a:ext uri="{FF2B5EF4-FFF2-40B4-BE49-F238E27FC236}">
                <a16:creationId xmlns:a16="http://schemas.microsoft.com/office/drawing/2014/main" id="{83EC9002-8E28-4684-A582-FAC4FA1F9D19}"/>
              </a:ext>
            </a:extLst>
          </p:cNvPr>
          <p:cNvSpPr>
            <a:spLocks noGrp="1"/>
          </p:cNvSpPr>
          <p:nvPr>
            <p:ph idx="1"/>
          </p:nvPr>
        </p:nvSpPr>
        <p:spPr/>
        <p:txBody>
          <a:bodyPr/>
          <a:lstStyle/>
          <a:p>
            <a:pPr marL="0" indent="0">
              <a:buNone/>
            </a:pPr>
            <a:r>
              <a:rPr lang="en-US" sz="3600" dirty="0">
                <a:latin typeface="Calibri" panose="020F0502020204030204" pitchFamily="34" charset="0"/>
                <a:cs typeface="Calibri" panose="020F0502020204030204" pitchFamily="34" charset="0"/>
              </a:rPr>
              <a:t>Area or areas of 144 square inches (929 sq. cm.) or greater</a:t>
            </a:r>
            <a:endParaRPr lang="en-US" dirty="0"/>
          </a:p>
          <a:p>
            <a:endParaRPr lang="en-US" dirty="0"/>
          </a:p>
        </p:txBody>
      </p:sp>
    </p:spTree>
    <p:extLst>
      <p:ext uri="{BB962C8B-B14F-4D97-AF65-F5344CB8AC3E}">
        <p14:creationId xmlns:p14="http://schemas.microsoft.com/office/powerpoint/2010/main" val="36372596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2531E-5802-4076-836C-6DAE86F6F7B1}"/>
              </a:ext>
            </a:extLst>
          </p:cNvPr>
          <p:cNvSpPr>
            <a:spLocks noGrp="1"/>
          </p:cNvSpPr>
          <p:nvPr>
            <p:ph type="title"/>
          </p:nvPr>
        </p:nvSpPr>
        <p:spPr/>
        <p:txBody>
          <a:bodyPr/>
          <a:lstStyle/>
          <a:p>
            <a:pPr algn="ctr"/>
            <a:r>
              <a:rPr lang="en-US" sz="3600" b="1" dirty="0"/>
              <a:t>Burn Scars not of head, face, or neck Rating 30%</a:t>
            </a:r>
            <a:endParaRPr lang="en-US" dirty="0"/>
          </a:p>
        </p:txBody>
      </p:sp>
      <p:sp>
        <p:nvSpPr>
          <p:cNvPr id="3" name="Content Placeholder 2">
            <a:extLst>
              <a:ext uri="{FF2B5EF4-FFF2-40B4-BE49-F238E27FC236}">
                <a16:creationId xmlns:a16="http://schemas.microsoft.com/office/drawing/2014/main" id="{B07F169C-5FC6-41D6-A22C-7B478E5875F4}"/>
              </a:ext>
            </a:extLst>
          </p:cNvPr>
          <p:cNvSpPr>
            <a:spLocks noGrp="1"/>
          </p:cNvSpPr>
          <p:nvPr>
            <p:ph idx="1"/>
          </p:nvPr>
        </p:nvSpPr>
        <p:spPr/>
        <p:txBody>
          <a:bodyPr/>
          <a:lstStyle/>
          <a:p>
            <a:pPr marL="0" indent="0">
              <a:buNone/>
            </a:pPr>
            <a:r>
              <a:rPr lang="en-US" sz="3600" dirty="0">
                <a:latin typeface="Calibri" panose="020F0502020204030204" pitchFamily="34" charset="0"/>
                <a:cs typeface="Calibri" panose="020F0502020204030204" pitchFamily="34" charset="0"/>
              </a:rPr>
              <a:t>Area or areas of at least 72 square inches (465 sq. cm.) but less than 144 square inches (929 sq. cm.)</a:t>
            </a:r>
            <a:endParaRPr lang="en-US" dirty="0"/>
          </a:p>
        </p:txBody>
      </p:sp>
    </p:spTree>
    <p:extLst>
      <p:ext uri="{BB962C8B-B14F-4D97-AF65-F5344CB8AC3E}">
        <p14:creationId xmlns:p14="http://schemas.microsoft.com/office/powerpoint/2010/main" val="374086254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30B306-26DD-4D4B-AB81-67B296703B8B}"/>
              </a:ext>
            </a:extLst>
          </p:cNvPr>
          <p:cNvSpPr>
            <a:spLocks noGrp="1"/>
          </p:cNvSpPr>
          <p:nvPr>
            <p:ph type="title"/>
          </p:nvPr>
        </p:nvSpPr>
        <p:spPr/>
        <p:txBody>
          <a:bodyPr/>
          <a:lstStyle/>
          <a:p>
            <a:pPr algn="ctr"/>
            <a:r>
              <a:rPr lang="en-US" sz="3600" b="1" dirty="0"/>
              <a:t>Burn Scars not of head, face, or neck Rating 20%</a:t>
            </a:r>
            <a:endParaRPr lang="en-US" dirty="0"/>
          </a:p>
        </p:txBody>
      </p:sp>
      <p:sp>
        <p:nvSpPr>
          <p:cNvPr id="3" name="Content Placeholder 2">
            <a:extLst>
              <a:ext uri="{FF2B5EF4-FFF2-40B4-BE49-F238E27FC236}">
                <a16:creationId xmlns:a16="http://schemas.microsoft.com/office/drawing/2014/main" id="{871DA690-D8BF-4A6B-ADA0-3E626290BEBB}"/>
              </a:ext>
            </a:extLst>
          </p:cNvPr>
          <p:cNvSpPr>
            <a:spLocks noGrp="1"/>
          </p:cNvSpPr>
          <p:nvPr>
            <p:ph idx="1"/>
          </p:nvPr>
        </p:nvSpPr>
        <p:spPr/>
        <p:txBody>
          <a:bodyPr/>
          <a:lstStyle/>
          <a:p>
            <a:pPr marL="0" indent="0">
              <a:buNone/>
            </a:pPr>
            <a:r>
              <a:rPr lang="en-US" sz="3600" dirty="0">
                <a:latin typeface="Calibri" panose="020F0502020204030204" pitchFamily="34" charset="0"/>
                <a:cs typeface="Calibri" panose="020F0502020204030204" pitchFamily="34" charset="0"/>
              </a:rPr>
              <a:t>Area or areas of at least 12 square inches (77 sq. cm.) but less than 72 square inches (465 sq. cm.)</a:t>
            </a:r>
            <a:endParaRPr lang="en-US" sz="3600" b="1" dirty="0">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163778314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A2CD9A-96F2-430F-BEAF-DF0CA045724A}"/>
              </a:ext>
            </a:extLst>
          </p:cNvPr>
          <p:cNvSpPr>
            <a:spLocks noGrp="1"/>
          </p:cNvSpPr>
          <p:nvPr>
            <p:ph type="title"/>
          </p:nvPr>
        </p:nvSpPr>
        <p:spPr>
          <a:xfrm>
            <a:off x="0" y="609600"/>
            <a:ext cx="9274002" cy="1320800"/>
          </a:xfrm>
        </p:spPr>
        <p:txBody>
          <a:bodyPr/>
          <a:lstStyle/>
          <a:p>
            <a:pPr algn="ctr"/>
            <a:r>
              <a:rPr lang="en-US" sz="3600" b="1" dirty="0"/>
              <a:t>Burn Scars not of head, face, or neck Rating 10%</a:t>
            </a:r>
            <a:endParaRPr lang="en-US" dirty="0"/>
          </a:p>
        </p:txBody>
      </p:sp>
      <p:sp>
        <p:nvSpPr>
          <p:cNvPr id="3" name="Content Placeholder 2">
            <a:extLst>
              <a:ext uri="{FF2B5EF4-FFF2-40B4-BE49-F238E27FC236}">
                <a16:creationId xmlns:a16="http://schemas.microsoft.com/office/drawing/2014/main" id="{9DC66625-5B62-4084-8C2B-86B0AC591F08}"/>
              </a:ext>
            </a:extLst>
          </p:cNvPr>
          <p:cNvSpPr>
            <a:spLocks noGrp="1"/>
          </p:cNvSpPr>
          <p:nvPr>
            <p:ph idx="1"/>
          </p:nvPr>
        </p:nvSpPr>
        <p:spPr/>
        <p:txBody>
          <a:bodyPr/>
          <a:lstStyle/>
          <a:p>
            <a:pPr marL="0" indent="0">
              <a:buNone/>
            </a:pPr>
            <a:r>
              <a:rPr lang="en-US" sz="3600" dirty="0">
                <a:latin typeface="Calibri" panose="020F0502020204030204" pitchFamily="34" charset="0"/>
                <a:cs typeface="Calibri" panose="020F0502020204030204" pitchFamily="34" charset="0"/>
              </a:rPr>
              <a:t>Area or areas of at least 6 square inches (39 sq. cm.) but less than 12 square inches (77 sq. cm.)</a:t>
            </a:r>
            <a:endParaRPr lang="en-US" sz="3600" b="1" dirty="0">
              <a:latin typeface="Calibri" panose="020F0502020204030204" pitchFamily="34" charset="0"/>
              <a:cs typeface="Calibri" panose="020F0502020204030204" pitchFamily="34" charset="0"/>
            </a:endParaRPr>
          </a:p>
          <a:p>
            <a:endParaRPr lang="en-US" dirty="0"/>
          </a:p>
        </p:txBody>
      </p:sp>
    </p:spTree>
    <p:extLst>
      <p:ext uri="{BB962C8B-B14F-4D97-AF65-F5344CB8AC3E}">
        <p14:creationId xmlns:p14="http://schemas.microsoft.com/office/powerpoint/2010/main" val="41696787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9FE9CD-9D72-42FF-8D2F-D0D49A38E2BE}"/>
              </a:ext>
            </a:extLst>
          </p:cNvPr>
          <p:cNvSpPr>
            <a:spLocks noGrp="1"/>
          </p:cNvSpPr>
          <p:nvPr>
            <p:ph type="title"/>
          </p:nvPr>
        </p:nvSpPr>
        <p:spPr>
          <a:xfrm>
            <a:off x="677334" y="790222"/>
            <a:ext cx="8596668" cy="914400"/>
          </a:xfrm>
        </p:spPr>
        <p:txBody>
          <a:bodyPr>
            <a:normAutofit/>
          </a:bodyPr>
          <a:lstStyle/>
          <a:p>
            <a:pPr algn="ctr"/>
            <a:r>
              <a:rPr lang="en-US" b="1" dirty="0"/>
              <a:t>The Skin</a:t>
            </a:r>
            <a:endParaRPr lang="en-US" dirty="0"/>
          </a:p>
        </p:txBody>
      </p:sp>
      <p:sp>
        <p:nvSpPr>
          <p:cNvPr id="3" name="Content Placeholder 2">
            <a:extLst>
              <a:ext uri="{FF2B5EF4-FFF2-40B4-BE49-F238E27FC236}">
                <a16:creationId xmlns:a16="http://schemas.microsoft.com/office/drawing/2014/main" id="{97788338-9512-4310-8301-C4683E38EB06}"/>
              </a:ext>
            </a:extLst>
          </p:cNvPr>
          <p:cNvSpPr>
            <a:spLocks noGrp="1"/>
          </p:cNvSpPr>
          <p:nvPr>
            <p:ph idx="1"/>
          </p:nvPr>
        </p:nvSpPr>
        <p:spPr>
          <a:xfrm>
            <a:off x="677334" y="1930401"/>
            <a:ext cx="8596668" cy="4752622"/>
          </a:xfrm>
        </p:spPr>
        <p:txBody>
          <a:bodyPr>
            <a:normAutofit/>
          </a:bodyPr>
          <a:lstStyle/>
          <a:p>
            <a:pPr marL="0" indent="0">
              <a:buNone/>
            </a:pPr>
            <a:r>
              <a:rPr lang="en-US" sz="3600" b="1" dirty="0">
                <a:latin typeface="Calibri" panose="020F0502020204030204" pitchFamily="34" charset="0"/>
                <a:ea typeface="Calibri" panose="020F0502020204030204" pitchFamily="34" charset="0"/>
                <a:cs typeface="Times New Roman" panose="02020603050405020304" pitchFamily="18" charset="0"/>
              </a:rPr>
              <a:t>38 CFR § 4.118 - Schedule of Ratings—Skin.</a:t>
            </a:r>
          </a:p>
          <a:p>
            <a:pPr marL="0" indent="0">
              <a:buNone/>
            </a:pPr>
            <a:r>
              <a:rPr lang="en-US" sz="3600" dirty="0">
                <a:latin typeface="Calibri" panose="020F0502020204030204" pitchFamily="34" charset="0"/>
                <a:ea typeface="Calibri" panose="020F0502020204030204" pitchFamily="34" charset="0"/>
                <a:cs typeface="Times New Roman" panose="02020603050405020304" pitchFamily="18" charset="0"/>
              </a:rPr>
              <a:t>(a) For the purposes of this section, </a:t>
            </a:r>
            <a:r>
              <a:rPr lang="en-US" sz="3600" u="sng" dirty="0">
                <a:latin typeface="Calibri" panose="020F0502020204030204" pitchFamily="34" charset="0"/>
                <a:ea typeface="Calibri" panose="020F0502020204030204" pitchFamily="34" charset="0"/>
                <a:cs typeface="Times New Roman" panose="02020603050405020304" pitchFamily="18" charset="0"/>
              </a:rPr>
              <a:t>systemic therapy</a:t>
            </a:r>
            <a:r>
              <a:rPr lang="en-US" sz="3600" dirty="0">
                <a:latin typeface="Calibri" panose="020F0502020204030204" pitchFamily="34" charset="0"/>
                <a:ea typeface="Calibri" panose="020F0502020204030204" pitchFamily="34" charset="0"/>
                <a:cs typeface="Times New Roman" panose="02020603050405020304" pitchFamily="18" charset="0"/>
              </a:rPr>
              <a:t> is treatment that is administered through any route (orally, injection, suppository, intranasally) other than the skin, and </a:t>
            </a:r>
            <a:r>
              <a:rPr lang="en-US" sz="3600" u="sng" dirty="0">
                <a:latin typeface="Calibri" panose="020F0502020204030204" pitchFamily="34" charset="0"/>
                <a:ea typeface="Calibri" panose="020F0502020204030204" pitchFamily="34" charset="0"/>
                <a:cs typeface="Times New Roman" panose="02020603050405020304" pitchFamily="18" charset="0"/>
              </a:rPr>
              <a:t>topical therapy </a:t>
            </a:r>
            <a:r>
              <a:rPr lang="en-US" sz="3600" dirty="0">
                <a:latin typeface="Calibri" panose="020F0502020204030204" pitchFamily="34" charset="0"/>
                <a:ea typeface="Calibri" panose="020F0502020204030204" pitchFamily="34" charset="0"/>
                <a:cs typeface="Times New Roman" panose="02020603050405020304" pitchFamily="18" charset="0"/>
              </a:rPr>
              <a:t>is treatment that is administered through the skin.</a:t>
            </a:r>
          </a:p>
          <a:p>
            <a:pPr marL="0" indent="0">
              <a:buNone/>
            </a:pPr>
            <a:endParaRPr lang="en-US" sz="3600" dirty="0"/>
          </a:p>
        </p:txBody>
      </p:sp>
    </p:spTree>
    <p:extLst>
      <p:ext uri="{BB962C8B-B14F-4D97-AF65-F5344CB8AC3E}">
        <p14:creationId xmlns:p14="http://schemas.microsoft.com/office/powerpoint/2010/main" val="16183805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2827A9-2F9A-42B0-B7CE-E698B28E0877}"/>
              </a:ext>
            </a:extLst>
          </p:cNvPr>
          <p:cNvSpPr>
            <a:spLocks noGrp="1"/>
          </p:cNvSpPr>
          <p:nvPr>
            <p:ph type="title"/>
          </p:nvPr>
        </p:nvSpPr>
        <p:spPr/>
        <p:txBody>
          <a:bodyPr/>
          <a:lstStyle/>
          <a:p>
            <a:pPr algn="ctr"/>
            <a:r>
              <a:rPr lang="en-US" sz="3600" b="1" dirty="0"/>
              <a:t>Scars Rating Code Sheet Example</a:t>
            </a:r>
            <a:endParaRPr lang="en-US" dirty="0"/>
          </a:p>
        </p:txBody>
      </p:sp>
      <p:sp>
        <p:nvSpPr>
          <p:cNvPr id="3" name="Content Placeholder 2">
            <a:extLst>
              <a:ext uri="{FF2B5EF4-FFF2-40B4-BE49-F238E27FC236}">
                <a16:creationId xmlns:a16="http://schemas.microsoft.com/office/drawing/2014/main" id="{DD9A74AC-C696-4C46-8662-2EBFFB46818C}"/>
              </a:ext>
            </a:extLst>
          </p:cNvPr>
          <p:cNvSpPr>
            <a:spLocks noGrp="1"/>
          </p:cNvSpPr>
          <p:nvPr>
            <p:ph idx="1"/>
          </p:nvPr>
        </p:nvSpPr>
        <p:spPr/>
        <p:txBody>
          <a:bodyPr/>
          <a:lstStyle/>
          <a:p>
            <a:pPr marL="0" marR="0" indent="0">
              <a:lnSpc>
                <a:spcPct val="107000"/>
              </a:lnSpc>
              <a:spcBef>
                <a:spcPts val="0"/>
              </a:spcBef>
              <a:spcAft>
                <a:spcPts val="800"/>
              </a:spcAft>
              <a:buNone/>
            </a:pPr>
            <a:r>
              <a:rPr lang="en-US" sz="3200" b="1" dirty="0">
                <a:effectLst/>
                <a:latin typeface="Calibri" panose="020F0502020204030204" pitchFamily="34" charset="0"/>
                <a:ea typeface="Calibri" panose="020F0502020204030204" pitchFamily="34" charset="0"/>
                <a:cs typeface="Times New Roman" panose="02020603050405020304" pitchFamily="18" charset="0"/>
              </a:rPr>
              <a:t>7801-5206 LEFT ELBOW, STATUS POST SHRAPNEL INJURY WITH RESIDUAL</a:t>
            </a:r>
          </a:p>
          <a:p>
            <a:pPr marL="0" marR="0" indent="0">
              <a:lnSpc>
                <a:spcPct val="107000"/>
              </a:lnSpc>
              <a:spcBef>
                <a:spcPts val="0"/>
              </a:spcBef>
              <a:spcAft>
                <a:spcPts val="800"/>
              </a:spcAft>
              <a:buNone/>
            </a:pPr>
            <a:r>
              <a:rPr lang="en-US" sz="3200" dirty="0">
                <a:effectLst/>
                <a:latin typeface="Calibri" panose="020F0502020204030204" pitchFamily="34" charset="0"/>
                <a:ea typeface="Calibri" panose="020F0502020204030204" pitchFamily="34" charset="0"/>
                <a:cs typeface="Times New Roman" panose="02020603050405020304" pitchFamily="18" charset="0"/>
              </a:rPr>
              <a:t>SCAR [Predischarge Exam]</a:t>
            </a:r>
          </a:p>
          <a:p>
            <a:pPr marL="0" marR="0" indent="0">
              <a:lnSpc>
                <a:spcPct val="107000"/>
              </a:lnSpc>
              <a:spcBef>
                <a:spcPts val="0"/>
              </a:spcBef>
              <a:spcAft>
                <a:spcPts val="800"/>
              </a:spcAft>
              <a:buNone/>
            </a:pPr>
            <a:r>
              <a:rPr lang="en-US" sz="3200" dirty="0">
                <a:latin typeface="Calibri" panose="020F0502020204030204" pitchFamily="34" charset="0"/>
                <a:ea typeface="Calibri" panose="020F0502020204030204" pitchFamily="34" charset="0"/>
                <a:cs typeface="Times New Roman" panose="02020603050405020304" pitchFamily="18" charset="0"/>
              </a:rPr>
              <a:t>S</a:t>
            </a:r>
            <a:r>
              <a:rPr lang="en-US" sz="3200" dirty="0">
                <a:effectLst/>
                <a:latin typeface="Calibri" panose="020F0502020204030204" pitchFamily="34" charset="0"/>
                <a:ea typeface="Calibri" panose="020F0502020204030204" pitchFamily="34" charset="0"/>
                <a:cs typeface="Times New Roman" panose="02020603050405020304" pitchFamily="18" charset="0"/>
              </a:rPr>
              <a:t>ervice Connected, Gulf War, Incurred</a:t>
            </a:r>
          </a:p>
          <a:p>
            <a:pPr marL="0" marR="0" indent="0">
              <a:lnSpc>
                <a:spcPct val="107000"/>
              </a:lnSpc>
              <a:spcBef>
                <a:spcPts val="0"/>
              </a:spcBef>
              <a:spcAft>
                <a:spcPts val="800"/>
              </a:spcAft>
              <a:buNone/>
            </a:pPr>
            <a:r>
              <a:rPr lang="en-US" sz="3200" b="1" dirty="0">
                <a:effectLst/>
                <a:latin typeface="Calibri" panose="020F0502020204030204" pitchFamily="34" charset="0"/>
                <a:ea typeface="Calibri" panose="020F0502020204030204" pitchFamily="34" charset="0"/>
                <a:cs typeface="Times New Roman" panose="02020603050405020304" pitchFamily="18" charset="0"/>
              </a:rPr>
              <a:t>10% from 06/29/2009</a:t>
            </a:r>
          </a:p>
          <a:p>
            <a:endParaRPr lang="en-US" dirty="0"/>
          </a:p>
        </p:txBody>
      </p:sp>
    </p:spTree>
    <p:extLst>
      <p:ext uri="{BB962C8B-B14F-4D97-AF65-F5344CB8AC3E}">
        <p14:creationId xmlns:p14="http://schemas.microsoft.com/office/powerpoint/2010/main" val="8450868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ED0656-0E23-4BD0-A5A0-2AFFF81841E1}"/>
              </a:ext>
            </a:extLst>
          </p:cNvPr>
          <p:cNvSpPr>
            <a:spLocks noGrp="1"/>
          </p:cNvSpPr>
          <p:nvPr>
            <p:ph type="title"/>
          </p:nvPr>
        </p:nvSpPr>
        <p:spPr/>
        <p:txBody>
          <a:bodyPr/>
          <a:lstStyle/>
          <a:p>
            <a:pPr algn="ctr"/>
            <a:r>
              <a:rPr lang="en-US" sz="3600" b="1" dirty="0"/>
              <a:t>Scars Rating Narrative Example</a:t>
            </a:r>
            <a:endParaRPr lang="en-US" dirty="0"/>
          </a:p>
        </p:txBody>
      </p:sp>
      <p:sp>
        <p:nvSpPr>
          <p:cNvPr id="3" name="Content Placeholder 2">
            <a:extLst>
              <a:ext uri="{FF2B5EF4-FFF2-40B4-BE49-F238E27FC236}">
                <a16:creationId xmlns:a16="http://schemas.microsoft.com/office/drawing/2014/main" id="{2A6C650E-6B9D-491C-9480-734157AF5E57}"/>
              </a:ext>
            </a:extLst>
          </p:cNvPr>
          <p:cNvSpPr>
            <a:spLocks noGrp="1"/>
          </p:cNvSpPr>
          <p:nvPr>
            <p:ph idx="1"/>
          </p:nvPr>
        </p:nvSpPr>
        <p:spPr/>
        <p:txBody>
          <a:bodyPr>
            <a:normAutofit lnSpcReduction="10000"/>
          </a:bodyPr>
          <a:lstStyle/>
          <a:p>
            <a:pPr marL="0" marR="0" indent="0">
              <a:lnSpc>
                <a:spcPct val="107000"/>
              </a:lnSpc>
              <a:spcBef>
                <a:spcPts val="0"/>
              </a:spcBef>
              <a:spcAft>
                <a:spcPts val="800"/>
              </a:spcAft>
              <a:buNone/>
            </a:pPr>
            <a:r>
              <a:rPr lang="en-US" sz="2400" b="1" dirty="0">
                <a:effectLst/>
                <a:latin typeface="Calibri" panose="020F0502020204030204" pitchFamily="34" charset="0"/>
                <a:ea typeface="Calibri" panose="020F0502020204030204" pitchFamily="34" charset="0"/>
                <a:cs typeface="Times New Roman" panose="02020603050405020304" pitchFamily="18" charset="0"/>
              </a:rPr>
              <a:t>REASONS FOR DECISION</a:t>
            </a:r>
          </a:p>
          <a:p>
            <a:pPr marL="0" marR="0" indent="0">
              <a:lnSpc>
                <a:spcPct val="107000"/>
              </a:lnSpc>
              <a:spcBef>
                <a:spcPts val="0"/>
              </a:spcBef>
              <a:spcAft>
                <a:spcPts val="800"/>
              </a:spcAft>
              <a:buNone/>
            </a:pPr>
            <a:r>
              <a:rPr lang="en-US" sz="2400" b="1" dirty="0">
                <a:effectLst/>
                <a:latin typeface="Calibri" panose="020F0502020204030204" pitchFamily="34" charset="0"/>
                <a:ea typeface="Calibri" panose="020F0502020204030204" pitchFamily="34" charset="0"/>
                <a:cs typeface="Times New Roman" panose="02020603050405020304" pitchFamily="18" charset="0"/>
              </a:rPr>
              <a:t>Service connection for left arm, ulnar nerve neuropathy as secondary to the service-connected disability of left elbow, status post shrapnel injury with residual scar. </a:t>
            </a:r>
          </a:p>
          <a:p>
            <a:pPr marL="0" marR="0" indent="0">
              <a:lnSpc>
                <a:spcPct val="107000"/>
              </a:lnSpc>
              <a:spcBef>
                <a:spcPts val="0"/>
              </a:spcBef>
              <a:spcAft>
                <a:spcPts val="8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Service connection for left arm, ulnar nerve neuropathy has been established as related to the service-connected disability of left elbow, status post shrapnel injury with residual scar.</a:t>
            </a:r>
          </a:p>
          <a:p>
            <a:pPr marL="0" marR="0" indent="0">
              <a:lnSpc>
                <a:spcPct val="107000"/>
              </a:lnSpc>
              <a:spcBef>
                <a:spcPts val="0"/>
              </a:spcBef>
              <a:spcAft>
                <a:spcPts val="800"/>
              </a:spcAft>
              <a:buNone/>
            </a:pPr>
            <a:r>
              <a:rPr lang="en-US" sz="2400" dirty="0">
                <a:effectLst/>
                <a:latin typeface="Calibri" panose="020F0502020204030204" pitchFamily="34" charset="0"/>
                <a:ea typeface="Calibri" panose="020F0502020204030204" pitchFamily="34" charset="0"/>
                <a:cs typeface="Times New Roman" panose="02020603050405020304" pitchFamily="18" charset="0"/>
              </a:rPr>
              <a:t>An evaluation of 10 percent is assigned from June 29, 2009. A 10 percent evaluation is assigned. </a:t>
            </a:r>
          </a:p>
          <a:p>
            <a:endParaRPr lang="en-US" dirty="0"/>
          </a:p>
        </p:txBody>
      </p:sp>
    </p:spTree>
    <p:extLst>
      <p:ext uri="{BB962C8B-B14F-4D97-AF65-F5344CB8AC3E}">
        <p14:creationId xmlns:p14="http://schemas.microsoft.com/office/powerpoint/2010/main" val="273536453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8346686-CBD1-41A6-868A-8AF1E6866B07}"/>
              </a:ext>
            </a:extLst>
          </p:cNvPr>
          <p:cNvSpPr>
            <a:spLocks noGrp="1"/>
          </p:cNvSpPr>
          <p:nvPr>
            <p:ph type="title"/>
          </p:nvPr>
        </p:nvSpPr>
        <p:spPr/>
        <p:txBody>
          <a:bodyPr/>
          <a:lstStyle/>
          <a:p>
            <a:pPr algn="ctr"/>
            <a:r>
              <a:rPr lang="en-US" sz="3600" b="1" dirty="0"/>
              <a:t>Scars Rating</a:t>
            </a:r>
            <a:endParaRPr lang="en-US" dirty="0"/>
          </a:p>
        </p:txBody>
      </p:sp>
      <p:sp>
        <p:nvSpPr>
          <p:cNvPr id="3" name="Content Placeholder 2">
            <a:extLst>
              <a:ext uri="{FF2B5EF4-FFF2-40B4-BE49-F238E27FC236}">
                <a16:creationId xmlns:a16="http://schemas.microsoft.com/office/drawing/2014/main" id="{6FB9463C-02A8-4E0A-9F20-8D31FB41CC41}"/>
              </a:ext>
            </a:extLst>
          </p:cNvPr>
          <p:cNvSpPr>
            <a:spLocks noGrp="1"/>
          </p:cNvSpPr>
          <p:nvPr>
            <p:ph idx="1"/>
          </p:nvPr>
        </p:nvSpPr>
        <p:spPr>
          <a:xfrm>
            <a:off x="677334" y="1498061"/>
            <a:ext cx="8596668" cy="4543302"/>
          </a:xfrm>
        </p:spPr>
        <p:txBody>
          <a:bodyPr>
            <a:normAutofit lnSpcReduction="10000"/>
          </a:bodyPr>
          <a:lstStyle/>
          <a:p>
            <a:pPr marL="0" indent="0">
              <a:buNone/>
            </a:pPr>
            <a:r>
              <a:rPr lang="en-US" sz="2600" b="1" dirty="0">
                <a:latin typeface="Calibri" panose="020F0502020204030204" pitchFamily="34" charset="0"/>
                <a:cs typeface="Calibri" panose="020F0502020204030204" pitchFamily="34" charset="0"/>
              </a:rPr>
              <a:t>Note (1): </a:t>
            </a:r>
            <a:r>
              <a:rPr lang="en-US" sz="2600" dirty="0">
                <a:latin typeface="Calibri" panose="020F0502020204030204" pitchFamily="34" charset="0"/>
                <a:cs typeface="Calibri" panose="020F0502020204030204" pitchFamily="34" charset="0"/>
              </a:rPr>
              <a:t>For the purposes of DCs 7801 and 7802, the six (6) zones of the body are defined as each extremity, anterior trunk, and posterior trunk. The midaxillary line divides the anterior trunk from the posterior trunk.</a:t>
            </a:r>
          </a:p>
          <a:p>
            <a:pPr marL="0" indent="0">
              <a:buNone/>
            </a:pPr>
            <a:r>
              <a:rPr lang="en-US" sz="2600" b="1" dirty="0">
                <a:latin typeface="Calibri" panose="020F0502020204030204" pitchFamily="34" charset="0"/>
                <a:cs typeface="Calibri" panose="020F0502020204030204" pitchFamily="34" charset="0"/>
              </a:rPr>
              <a:t>Note (2): </a:t>
            </a:r>
            <a:r>
              <a:rPr lang="en-US" sz="2600" dirty="0">
                <a:latin typeface="Calibri" panose="020F0502020204030204" pitchFamily="34" charset="0"/>
                <a:cs typeface="Calibri" panose="020F0502020204030204" pitchFamily="34" charset="0"/>
              </a:rPr>
              <a:t>A separate evaluation may be assigned for each affected zone of the body under this diagnostic code if there are multiple scars, or a single scar, affecting multiple zones of the body. Combine the separate evaluations under § 4.25. Alternatively, if a higher evaluation would result from adding the areas affected from multiple zones of the body, a single evaluation may also be assigned under this diagnostic code.</a:t>
            </a:r>
          </a:p>
          <a:p>
            <a:pPr marL="0" indent="0">
              <a:buNone/>
            </a:pPr>
            <a:endParaRPr lang="en-US" sz="3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40466019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C84CC-9E5A-44F2-8864-D6C004E56F69}"/>
              </a:ext>
            </a:extLst>
          </p:cNvPr>
          <p:cNvSpPr>
            <a:spLocks noGrp="1"/>
          </p:cNvSpPr>
          <p:nvPr>
            <p:ph type="title"/>
          </p:nvPr>
        </p:nvSpPr>
        <p:spPr/>
        <p:txBody>
          <a:bodyPr/>
          <a:lstStyle/>
          <a:p>
            <a:pPr algn="ctr"/>
            <a:r>
              <a:rPr lang="en-US" sz="3600" b="1" dirty="0"/>
              <a:t>Burn Scars not of head, face, or neck</a:t>
            </a:r>
            <a:endParaRPr lang="en-US" dirty="0"/>
          </a:p>
        </p:txBody>
      </p:sp>
      <p:sp>
        <p:nvSpPr>
          <p:cNvPr id="3" name="Content Placeholder 2">
            <a:extLst>
              <a:ext uri="{FF2B5EF4-FFF2-40B4-BE49-F238E27FC236}">
                <a16:creationId xmlns:a16="http://schemas.microsoft.com/office/drawing/2014/main" id="{CDC3B040-7717-450B-A5A8-697226908709}"/>
              </a:ext>
            </a:extLst>
          </p:cNvPr>
          <p:cNvSpPr>
            <a:spLocks noGrp="1"/>
          </p:cNvSpPr>
          <p:nvPr>
            <p:ph idx="1"/>
          </p:nvPr>
        </p:nvSpPr>
        <p:spPr/>
        <p:txBody>
          <a:bodyPr>
            <a:normAutofit/>
          </a:bodyPr>
          <a:lstStyle/>
          <a:p>
            <a:pPr marL="0" indent="0">
              <a:buNone/>
            </a:pPr>
            <a:r>
              <a:rPr lang="en-US" sz="3600" b="1" dirty="0">
                <a:latin typeface="Calibri" panose="020F0502020204030204" pitchFamily="34" charset="0"/>
                <a:cs typeface="Calibri" panose="020F0502020204030204" pitchFamily="34" charset="0"/>
              </a:rPr>
              <a:t>7802</a:t>
            </a:r>
            <a:r>
              <a:rPr lang="en-US" sz="3600" dirty="0">
                <a:latin typeface="Calibri" panose="020F0502020204030204" pitchFamily="34" charset="0"/>
                <a:cs typeface="Calibri" panose="020F0502020204030204" pitchFamily="34" charset="0"/>
              </a:rPr>
              <a:t> Burn scar(s) or scar(s) due to other causes, not of the head, face, or neck, that are not associated with underlying soft tissue damage: 10% or 0%</a:t>
            </a:r>
          </a:p>
          <a:p>
            <a:r>
              <a:rPr lang="en-US" sz="3600" dirty="0">
                <a:effectLst/>
                <a:latin typeface="Calibri" panose="020F0502020204030204" pitchFamily="34" charset="0"/>
                <a:ea typeface="Times New Roman" panose="02020603050405020304" pitchFamily="18" charset="0"/>
                <a:cs typeface="Calibri" panose="020F0502020204030204" pitchFamily="34" charset="0"/>
              </a:rPr>
              <a:t>Area or areas of 144 square inches (929 sq. cm.) or greater is </a:t>
            </a:r>
            <a:r>
              <a:rPr lang="en-US" sz="3600" b="1" dirty="0">
                <a:effectLst/>
                <a:latin typeface="Calibri" panose="020F0502020204030204" pitchFamily="34" charset="0"/>
                <a:ea typeface="Times New Roman" panose="02020603050405020304" pitchFamily="18" charset="0"/>
                <a:cs typeface="Calibri" panose="020F0502020204030204" pitchFamily="34" charset="0"/>
              </a:rPr>
              <a:t>10%</a:t>
            </a:r>
            <a:endParaRPr lang="en-US" sz="3600" b="1" dirty="0">
              <a:latin typeface="Calibri" panose="020F0502020204030204" pitchFamily="34" charset="0"/>
              <a:cs typeface="Calibri" panose="020F0502020204030204" pitchFamily="34" charset="0"/>
            </a:endParaRPr>
          </a:p>
          <a:p>
            <a:pPr marL="0" indent="0">
              <a:buNone/>
            </a:pPr>
            <a:endParaRPr lang="en-US" sz="3600" dirty="0">
              <a:latin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155109426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CBF405-5622-403F-A7C4-BEB1A0CD9541}"/>
              </a:ext>
            </a:extLst>
          </p:cNvPr>
          <p:cNvSpPr>
            <a:spLocks noGrp="1"/>
          </p:cNvSpPr>
          <p:nvPr>
            <p:ph type="title"/>
          </p:nvPr>
        </p:nvSpPr>
        <p:spPr/>
        <p:txBody>
          <a:bodyPr/>
          <a:lstStyle/>
          <a:p>
            <a:pPr algn="ctr"/>
            <a:r>
              <a:rPr lang="en-US" sz="3600" b="1" dirty="0"/>
              <a:t>Scars Rating – 6 zones of the body</a:t>
            </a:r>
            <a:endParaRPr lang="en-US" dirty="0"/>
          </a:p>
        </p:txBody>
      </p:sp>
      <p:sp>
        <p:nvSpPr>
          <p:cNvPr id="3" name="Content Placeholder 2">
            <a:extLst>
              <a:ext uri="{FF2B5EF4-FFF2-40B4-BE49-F238E27FC236}">
                <a16:creationId xmlns:a16="http://schemas.microsoft.com/office/drawing/2014/main" id="{39356762-7234-42AD-8261-5FBFBD8ED8DF}"/>
              </a:ext>
            </a:extLst>
          </p:cNvPr>
          <p:cNvSpPr>
            <a:spLocks noGrp="1"/>
          </p:cNvSpPr>
          <p:nvPr>
            <p:ph idx="1"/>
          </p:nvPr>
        </p:nvSpPr>
        <p:spPr>
          <a:xfrm>
            <a:off x="677334" y="1635295"/>
            <a:ext cx="4244862" cy="4356943"/>
          </a:xfrm>
        </p:spPr>
        <p:txBody>
          <a:bodyPr>
            <a:normAutofit fontScale="85000" lnSpcReduction="10000"/>
          </a:bodyPr>
          <a:lstStyle/>
          <a:p>
            <a:pPr marL="0" indent="0">
              <a:buNone/>
            </a:pPr>
            <a:r>
              <a:rPr lang="en-US" sz="3600" b="1" dirty="0">
                <a:latin typeface="Calibri" panose="020F0502020204030204" pitchFamily="34" charset="0"/>
                <a:cs typeface="Calibri" panose="020F0502020204030204" pitchFamily="34" charset="0"/>
              </a:rPr>
              <a:t>Note (1): </a:t>
            </a:r>
            <a:r>
              <a:rPr lang="en-US" sz="3600" dirty="0">
                <a:latin typeface="Calibri" panose="020F0502020204030204" pitchFamily="34" charset="0"/>
                <a:cs typeface="Calibri" panose="020F0502020204030204" pitchFamily="34" charset="0"/>
              </a:rPr>
              <a:t>For the purposes of DCs 7801 and 7802, the six (6) zones of the body are defined as each extremity, anterior trunk, and posterior trunk. The midaxillary line divides the anterior trunk from the posterior trunk.</a:t>
            </a:r>
          </a:p>
        </p:txBody>
      </p:sp>
      <p:pic>
        <p:nvPicPr>
          <p:cNvPr id="5" name="Picture 4">
            <a:extLst>
              <a:ext uri="{FF2B5EF4-FFF2-40B4-BE49-F238E27FC236}">
                <a16:creationId xmlns:a16="http://schemas.microsoft.com/office/drawing/2014/main" id="{485E2354-27FD-47EB-918D-8337F7682F4B}"/>
              </a:ext>
            </a:extLst>
          </p:cNvPr>
          <p:cNvPicPr>
            <a:picLocks noChangeAspect="1"/>
          </p:cNvPicPr>
          <p:nvPr/>
        </p:nvPicPr>
        <p:blipFill>
          <a:blip r:embed="rId3"/>
          <a:stretch>
            <a:fillRect/>
          </a:stretch>
        </p:blipFill>
        <p:spPr>
          <a:xfrm>
            <a:off x="5530479" y="2014537"/>
            <a:ext cx="3990975" cy="2828925"/>
          </a:xfrm>
          <a:prstGeom prst="rect">
            <a:avLst/>
          </a:prstGeom>
        </p:spPr>
      </p:pic>
    </p:spTree>
    <p:extLst>
      <p:ext uri="{BB962C8B-B14F-4D97-AF65-F5344CB8AC3E}">
        <p14:creationId xmlns:p14="http://schemas.microsoft.com/office/powerpoint/2010/main" val="106737562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51B6AC-B674-4FBD-94F3-A499474CF784}"/>
              </a:ext>
            </a:extLst>
          </p:cNvPr>
          <p:cNvSpPr>
            <a:spLocks noGrp="1"/>
          </p:cNvSpPr>
          <p:nvPr>
            <p:ph type="title"/>
          </p:nvPr>
        </p:nvSpPr>
        <p:spPr/>
        <p:txBody>
          <a:bodyPr/>
          <a:lstStyle/>
          <a:p>
            <a:pPr algn="ctr"/>
            <a:r>
              <a:rPr lang="en-US" sz="3600" b="1" dirty="0"/>
              <a:t>Scars Rating</a:t>
            </a:r>
            <a:endParaRPr lang="en-US" dirty="0"/>
          </a:p>
        </p:txBody>
      </p:sp>
      <p:sp>
        <p:nvSpPr>
          <p:cNvPr id="3" name="Content Placeholder 2">
            <a:extLst>
              <a:ext uri="{FF2B5EF4-FFF2-40B4-BE49-F238E27FC236}">
                <a16:creationId xmlns:a16="http://schemas.microsoft.com/office/drawing/2014/main" id="{CFF493E0-21D4-49D7-A4F4-02BDB7C7755F}"/>
              </a:ext>
            </a:extLst>
          </p:cNvPr>
          <p:cNvSpPr>
            <a:spLocks noGrp="1"/>
          </p:cNvSpPr>
          <p:nvPr>
            <p:ph idx="1"/>
          </p:nvPr>
        </p:nvSpPr>
        <p:spPr>
          <a:xfrm>
            <a:off x="677334" y="1402915"/>
            <a:ext cx="8596668" cy="5123145"/>
          </a:xfrm>
        </p:spPr>
        <p:txBody>
          <a:bodyPr>
            <a:noAutofit/>
          </a:bodyPr>
          <a:lstStyle/>
          <a:p>
            <a:pPr marL="0" indent="0">
              <a:buNone/>
            </a:pPr>
            <a:r>
              <a:rPr lang="en-US" sz="3200" b="1" dirty="0">
                <a:latin typeface="Calibri" panose="020F0502020204030204" pitchFamily="34" charset="0"/>
                <a:cs typeface="Calibri" panose="020F0502020204030204" pitchFamily="34" charset="0"/>
              </a:rPr>
              <a:t>Note (2): </a:t>
            </a:r>
            <a:r>
              <a:rPr lang="en-US" sz="3200" dirty="0">
                <a:latin typeface="Calibri" panose="020F0502020204030204" pitchFamily="34" charset="0"/>
                <a:cs typeface="Calibri" panose="020F0502020204030204" pitchFamily="34" charset="0"/>
              </a:rPr>
              <a:t>A separate evaluation may be assigned for each affected zone of the body under this diagnostic code if there are multiple scars, or a single scar, affecting multiple zones of the body. Combine the separate evaluations under § 4.25. Alternatively, if a higher evaluation would result from adding the areas affected from multiple zones of the body, a single evaluation may also be assigned under this diagnostic code.</a:t>
            </a:r>
          </a:p>
        </p:txBody>
      </p:sp>
    </p:spTree>
    <p:extLst>
      <p:ext uri="{BB962C8B-B14F-4D97-AF65-F5344CB8AC3E}">
        <p14:creationId xmlns:p14="http://schemas.microsoft.com/office/powerpoint/2010/main" val="137290707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82370-2EE4-4A5C-AABA-C041977FFEDC}"/>
              </a:ext>
            </a:extLst>
          </p:cNvPr>
          <p:cNvSpPr>
            <a:spLocks noGrp="1"/>
          </p:cNvSpPr>
          <p:nvPr>
            <p:ph type="title"/>
          </p:nvPr>
        </p:nvSpPr>
        <p:spPr/>
        <p:txBody>
          <a:bodyPr/>
          <a:lstStyle/>
          <a:p>
            <a:pPr algn="ctr"/>
            <a:r>
              <a:rPr lang="en-US" sz="3600" b="1" dirty="0"/>
              <a:t>Scars Rating – Unstable or painful</a:t>
            </a:r>
            <a:endParaRPr lang="en-US" dirty="0"/>
          </a:p>
        </p:txBody>
      </p:sp>
      <p:sp>
        <p:nvSpPr>
          <p:cNvPr id="3" name="Content Placeholder 2">
            <a:extLst>
              <a:ext uri="{FF2B5EF4-FFF2-40B4-BE49-F238E27FC236}">
                <a16:creationId xmlns:a16="http://schemas.microsoft.com/office/drawing/2014/main" id="{BA937411-4FDD-4970-A83F-F134E25ABE73}"/>
              </a:ext>
            </a:extLst>
          </p:cNvPr>
          <p:cNvSpPr>
            <a:spLocks noGrp="1"/>
          </p:cNvSpPr>
          <p:nvPr>
            <p:ph idx="1"/>
          </p:nvPr>
        </p:nvSpPr>
        <p:spPr>
          <a:xfrm>
            <a:off x="677334" y="1390389"/>
            <a:ext cx="8596668" cy="4650973"/>
          </a:xfrm>
        </p:spPr>
        <p:txBody>
          <a:bodyPr>
            <a:normAutofit fontScale="77500" lnSpcReduction="20000"/>
          </a:bodyPr>
          <a:lstStyle/>
          <a:p>
            <a:pPr marL="0" indent="0">
              <a:buNone/>
            </a:pPr>
            <a:r>
              <a:rPr lang="en-US" sz="3800" b="1" dirty="0">
                <a:latin typeface="Calibri" panose="020F0502020204030204" pitchFamily="34" charset="0"/>
                <a:cs typeface="Calibri" panose="020F0502020204030204" pitchFamily="34" charset="0"/>
              </a:rPr>
              <a:t>7804</a:t>
            </a:r>
            <a:r>
              <a:rPr lang="en-US" sz="3800" dirty="0">
                <a:latin typeface="Calibri" panose="020F0502020204030204" pitchFamily="34" charset="0"/>
                <a:cs typeface="Calibri" panose="020F0502020204030204" pitchFamily="34" charset="0"/>
              </a:rPr>
              <a:t>  Scar(s), unstable or painful:</a:t>
            </a:r>
          </a:p>
          <a:p>
            <a:endParaRPr lang="en-US" sz="3800" dirty="0">
              <a:latin typeface="Calibri" panose="020F0502020204030204" pitchFamily="34" charset="0"/>
              <a:cs typeface="Calibri" panose="020F0502020204030204" pitchFamily="34" charset="0"/>
            </a:endParaRPr>
          </a:p>
          <a:p>
            <a:pPr marL="0" indent="0">
              <a:buNone/>
            </a:pPr>
            <a:r>
              <a:rPr lang="en-US" sz="3800" dirty="0">
                <a:latin typeface="Calibri" panose="020F0502020204030204" pitchFamily="34" charset="0"/>
                <a:cs typeface="Calibri" panose="020F0502020204030204" pitchFamily="34" charset="0"/>
              </a:rPr>
              <a:t>Five or more scars that are unstable or painful	     </a:t>
            </a:r>
            <a:r>
              <a:rPr lang="en-US" sz="3800" b="1" dirty="0">
                <a:latin typeface="Calibri" panose="020F0502020204030204" pitchFamily="34" charset="0"/>
                <a:cs typeface="Calibri" panose="020F0502020204030204" pitchFamily="34" charset="0"/>
              </a:rPr>
              <a:t>30%</a:t>
            </a:r>
          </a:p>
          <a:p>
            <a:endParaRPr lang="en-US" sz="3800" dirty="0">
              <a:latin typeface="Calibri" panose="020F0502020204030204" pitchFamily="34" charset="0"/>
              <a:cs typeface="Calibri" panose="020F0502020204030204" pitchFamily="34" charset="0"/>
            </a:endParaRPr>
          </a:p>
          <a:p>
            <a:pPr marL="0" indent="0">
              <a:buNone/>
            </a:pPr>
            <a:r>
              <a:rPr lang="en-US" sz="3800" dirty="0">
                <a:latin typeface="Calibri" panose="020F0502020204030204" pitchFamily="34" charset="0"/>
                <a:cs typeface="Calibri" panose="020F0502020204030204" pitchFamily="34" charset="0"/>
              </a:rPr>
              <a:t>Three or four scars that are unstable or painful	</a:t>
            </a:r>
            <a:r>
              <a:rPr lang="en-US" sz="3800" b="1" dirty="0">
                <a:latin typeface="Calibri" panose="020F0502020204030204" pitchFamily="34" charset="0"/>
                <a:cs typeface="Calibri" panose="020F0502020204030204" pitchFamily="34" charset="0"/>
              </a:rPr>
              <a:t>20%</a:t>
            </a:r>
          </a:p>
          <a:p>
            <a:endParaRPr lang="en-US" sz="3800" dirty="0">
              <a:latin typeface="Calibri" panose="020F0502020204030204" pitchFamily="34" charset="0"/>
              <a:cs typeface="Calibri" panose="020F0502020204030204" pitchFamily="34" charset="0"/>
            </a:endParaRPr>
          </a:p>
          <a:p>
            <a:pPr marL="0" indent="0">
              <a:buNone/>
            </a:pPr>
            <a:r>
              <a:rPr lang="en-US" sz="3800" dirty="0">
                <a:latin typeface="Calibri" panose="020F0502020204030204" pitchFamily="34" charset="0"/>
                <a:cs typeface="Calibri" panose="020F0502020204030204" pitchFamily="34" charset="0"/>
              </a:rPr>
              <a:t>One or two scars that are unstable or painful	      </a:t>
            </a:r>
            <a:r>
              <a:rPr lang="en-US" sz="3800" b="1" dirty="0">
                <a:latin typeface="Calibri" panose="020F0502020204030204" pitchFamily="34" charset="0"/>
                <a:cs typeface="Calibri" panose="020F0502020204030204" pitchFamily="34" charset="0"/>
              </a:rPr>
              <a:t>10%</a:t>
            </a:r>
          </a:p>
          <a:p>
            <a:endParaRPr lang="en-US" dirty="0"/>
          </a:p>
        </p:txBody>
      </p:sp>
    </p:spTree>
    <p:extLst>
      <p:ext uri="{BB962C8B-B14F-4D97-AF65-F5344CB8AC3E}">
        <p14:creationId xmlns:p14="http://schemas.microsoft.com/office/powerpoint/2010/main" val="7713406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F2295F-7777-4975-A0CF-D3F309956908}"/>
              </a:ext>
            </a:extLst>
          </p:cNvPr>
          <p:cNvSpPr>
            <a:spLocks noGrp="1"/>
          </p:cNvSpPr>
          <p:nvPr>
            <p:ph type="title"/>
          </p:nvPr>
        </p:nvSpPr>
        <p:spPr/>
        <p:txBody>
          <a:bodyPr/>
          <a:lstStyle/>
          <a:p>
            <a:pPr algn="ctr"/>
            <a:r>
              <a:rPr lang="en-US" sz="3600" b="1" dirty="0"/>
              <a:t>Scars Rating – Unstable or painful</a:t>
            </a:r>
            <a:endParaRPr lang="en-US" dirty="0"/>
          </a:p>
        </p:txBody>
      </p:sp>
      <p:sp>
        <p:nvSpPr>
          <p:cNvPr id="3" name="Content Placeholder 2">
            <a:extLst>
              <a:ext uri="{FF2B5EF4-FFF2-40B4-BE49-F238E27FC236}">
                <a16:creationId xmlns:a16="http://schemas.microsoft.com/office/drawing/2014/main" id="{4A1F6F75-9B4A-4981-8B00-E7E57E50BFD1}"/>
              </a:ext>
            </a:extLst>
          </p:cNvPr>
          <p:cNvSpPr>
            <a:spLocks noGrp="1"/>
          </p:cNvSpPr>
          <p:nvPr>
            <p:ph idx="1"/>
          </p:nvPr>
        </p:nvSpPr>
        <p:spPr>
          <a:xfrm>
            <a:off x="677334" y="1327759"/>
            <a:ext cx="8596668" cy="4920641"/>
          </a:xfrm>
        </p:spPr>
        <p:txBody>
          <a:bodyPr>
            <a:normAutofit fontScale="85000" lnSpcReduction="10000"/>
          </a:bodyPr>
          <a:lstStyle/>
          <a:p>
            <a:pPr marL="0" indent="0">
              <a:buNone/>
            </a:pPr>
            <a:r>
              <a:rPr lang="en-US" sz="3300" b="1" dirty="0">
                <a:latin typeface="Calibri" panose="020F0502020204030204" pitchFamily="34" charset="0"/>
                <a:cs typeface="Calibri" panose="020F0502020204030204" pitchFamily="34" charset="0"/>
              </a:rPr>
              <a:t>Note (1): </a:t>
            </a:r>
            <a:r>
              <a:rPr lang="en-US" sz="3300" dirty="0">
                <a:latin typeface="Calibri" panose="020F0502020204030204" pitchFamily="34" charset="0"/>
                <a:cs typeface="Calibri" panose="020F0502020204030204" pitchFamily="34" charset="0"/>
              </a:rPr>
              <a:t>An unstable scar is one where, for any reason, there is frequent loss of covering of skin over the scar.</a:t>
            </a:r>
          </a:p>
          <a:p>
            <a:endParaRPr lang="en-US" sz="3300" dirty="0">
              <a:latin typeface="Calibri" panose="020F0502020204030204" pitchFamily="34" charset="0"/>
              <a:cs typeface="Calibri" panose="020F0502020204030204" pitchFamily="34" charset="0"/>
            </a:endParaRPr>
          </a:p>
          <a:p>
            <a:pPr marL="0" indent="0">
              <a:buNone/>
            </a:pPr>
            <a:r>
              <a:rPr lang="en-US" sz="3300" b="1" dirty="0">
                <a:latin typeface="Calibri" panose="020F0502020204030204" pitchFamily="34" charset="0"/>
                <a:cs typeface="Calibri" panose="020F0502020204030204" pitchFamily="34" charset="0"/>
              </a:rPr>
              <a:t>Note (2): </a:t>
            </a:r>
            <a:r>
              <a:rPr lang="en-US" sz="3300" dirty="0">
                <a:latin typeface="Calibri" panose="020F0502020204030204" pitchFamily="34" charset="0"/>
                <a:cs typeface="Calibri" panose="020F0502020204030204" pitchFamily="34" charset="0"/>
              </a:rPr>
              <a:t>If one or more scars are both unstable and painful, add 10 percent to the evaluation that is based on the total number of unstable or painful scars.</a:t>
            </a:r>
          </a:p>
          <a:p>
            <a:endParaRPr lang="en-US" sz="3300" dirty="0">
              <a:latin typeface="Calibri" panose="020F0502020204030204" pitchFamily="34" charset="0"/>
              <a:cs typeface="Calibri" panose="020F0502020204030204" pitchFamily="34" charset="0"/>
            </a:endParaRPr>
          </a:p>
          <a:p>
            <a:pPr marL="0" indent="0">
              <a:buNone/>
            </a:pPr>
            <a:r>
              <a:rPr lang="en-US" sz="3300" b="1" dirty="0">
                <a:latin typeface="Calibri" panose="020F0502020204030204" pitchFamily="34" charset="0"/>
                <a:cs typeface="Calibri" panose="020F0502020204030204" pitchFamily="34" charset="0"/>
              </a:rPr>
              <a:t>Note (3): </a:t>
            </a:r>
            <a:r>
              <a:rPr lang="en-US" sz="3300" dirty="0">
                <a:latin typeface="Calibri" panose="020F0502020204030204" pitchFamily="34" charset="0"/>
                <a:cs typeface="Calibri" panose="020F0502020204030204" pitchFamily="34" charset="0"/>
              </a:rPr>
              <a:t>Scars evaluated under diagnostic codes 7800, 7801, 7802, or 7805 may also receive an evaluation under this diagnostic code, when applicable.</a:t>
            </a:r>
          </a:p>
          <a:p>
            <a:endParaRPr lang="en-US" dirty="0"/>
          </a:p>
        </p:txBody>
      </p:sp>
    </p:spTree>
    <p:extLst>
      <p:ext uri="{BB962C8B-B14F-4D97-AF65-F5344CB8AC3E}">
        <p14:creationId xmlns:p14="http://schemas.microsoft.com/office/powerpoint/2010/main" val="114806590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6428840-44BF-4DD0-8A68-C3BECB7DE7DC}"/>
              </a:ext>
            </a:extLst>
          </p:cNvPr>
          <p:cNvSpPr>
            <a:spLocks noGrp="1"/>
          </p:cNvSpPr>
          <p:nvPr>
            <p:ph type="title"/>
          </p:nvPr>
        </p:nvSpPr>
        <p:spPr/>
        <p:txBody>
          <a:bodyPr/>
          <a:lstStyle/>
          <a:p>
            <a:pPr algn="ctr"/>
            <a:r>
              <a:rPr lang="en-US" sz="3600" b="1" dirty="0"/>
              <a:t>Scars Rating – Catch-all</a:t>
            </a:r>
            <a:endParaRPr lang="en-US" dirty="0"/>
          </a:p>
        </p:txBody>
      </p:sp>
      <p:sp>
        <p:nvSpPr>
          <p:cNvPr id="3" name="Content Placeholder 2">
            <a:extLst>
              <a:ext uri="{FF2B5EF4-FFF2-40B4-BE49-F238E27FC236}">
                <a16:creationId xmlns:a16="http://schemas.microsoft.com/office/drawing/2014/main" id="{68B4A5C2-8E2B-4F1B-97DD-24B6EEA0174E}"/>
              </a:ext>
            </a:extLst>
          </p:cNvPr>
          <p:cNvSpPr>
            <a:spLocks noGrp="1"/>
          </p:cNvSpPr>
          <p:nvPr>
            <p:ph idx="1"/>
          </p:nvPr>
        </p:nvSpPr>
        <p:spPr/>
        <p:txBody>
          <a:bodyPr/>
          <a:lstStyle/>
          <a:p>
            <a:pPr marL="0" indent="0">
              <a:buNone/>
            </a:pPr>
            <a:r>
              <a:rPr lang="en-US" sz="3200" b="1" dirty="0">
                <a:latin typeface="Calibri" panose="020F0502020204030204" pitchFamily="34" charset="0"/>
                <a:cs typeface="Calibri" panose="020F0502020204030204" pitchFamily="34" charset="0"/>
              </a:rPr>
              <a:t>7805 </a:t>
            </a:r>
            <a:r>
              <a:rPr lang="en-US" sz="3200" dirty="0">
                <a:latin typeface="Calibri" panose="020F0502020204030204" pitchFamily="34" charset="0"/>
                <a:cs typeface="Calibri" panose="020F0502020204030204" pitchFamily="34" charset="0"/>
              </a:rPr>
              <a:t> Scars, other; and other effects of scars evaluated under diagnostic codes 7800, 7801, 7802, or 7804:</a:t>
            </a:r>
          </a:p>
          <a:p>
            <a:pPr marL="0" indent="0">
              <a:buNone/>
            </a:pPr>
            <a:endParaRPr lang="en-US" sz="3200" dirty="0">
              <a:latin typeface="Calibri" panose="020F0502020204030204" pitchFamily="34" charset="0"/>
              <a:cs typeface="Calibri" panose="020F0502020204030204" pitchFamily="34" charset="0"/>
            </a:endParaRPr>
          </a:p>
          <a:p>
            <a:pPr marL="0" indent="0">
              <a:buNone/>
            </a:pPr>
            <a:r>
              <a:rPr lang="en-US" sz="3200" dirty="0">
                <a:latin typeface="Calibri" panose="020F0502020204030204" pitchFamily="34" charset="0"/>
                <a:cs typeface="Calibri" panose="020F0502020204030204" pitchFamily="34" charset="0"/>
              </a:rPr>
              <a:t>Evaluate any disabling effect(s) not considered in a rating provided under diagnostic codes 7800-04 under an appropriate diagnostic code</a:t>
            </a:r>
          </a:p>
          <a:p>
            <a:endParaRPr lang="en-US" dirty="0"/>
          </a:p>
        </p:txBody>
      </p:sp>
    </p:spTree>
    <p:extLst>
      <p:ext uri="{BB962C8B-B14F-4D97-AF65-F5344CB8AC3E}">
        <p14:creationId xmlns:p14="http://schemas.microsoft.com/office/powerpoint/2010/main" val="66555072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7EB77-E8F9-4939-9F9F-647D4451B372}"/>
              </a:ext>
            </a:extLst>
          </p:cNvPr>
          <p:cNvSpPr>
            <a:spLocks noGrp="1"/>
          </p:cNvSpPr>
          <p:nvPr>
            <p:ph type="title"/>
          </p:nvPr>
        </p:nvSpPr>
        <p:spPr/>
        <p:txBody>
          <a:bodyPr/>
          <a:lstStyle/>
          <a:p>
            <a:pPr algn="ctr"/>
            <a:r>
              <a:rPr lang="en-US" b="1" dirty="0"/>
              <a:t>References</a:t>
            </a:r>
          </a:p>
        </p:txBody>
      </p:sp>
      <p:sp>
        <p:nvSpPr>
          <p:cNvPr id="3" name="Content Placeholder 2">
            <a:extLst>
              <a:ext uri="{FF2B5EF4-FFF2-40B4-BE49-F238E27FC236}">
                <a16:creationId xmlns:a16="http://schemas.microsoft.com/office/drawing/2014/main" id="{3FB90F50-3D87-4588-9151-CDD8FF2B8FED}"/>
              </a:ext>
            </a:extLst>
          </p:cNvPr>
          <p:cNvSpPr>
            <a:spLocks noGrp="1"/>
          </p:cNvSpPr>
          <p:nvPr>
            <p:ph idx="1"/>
          </p:nvPr>
        </p:nvSpPr>
        <p:spPr/>
        <p:txBody>
          <a:bodyPr>
            <a:normAutofit/>
          </a:bodyPr>
          <a:lstStyle/>
          <a:p>
            <a:pPr marL="0" indent="0">
              <a:buNone/>
            </a:pPr>
            <a:r>
              <a:rPr lang="en-US" sz="2000" dirty="0">
                <a:effectLst/>
                <a:latin typeface="Calibri" panose="020F0502020204030204" pitchFamily="34" charset="0"/>
                <a:ea typeface="Calibri" panose="020F0502020204030204" pitchFamily="34" charset="0"/>
                <a:cs typeface="Times New Roman" panose="02020603050405020304" pitchFamily="18" charset="0"/>
              </a:rPr>
              <a:t>M21-1MR 3 - General Claims Process Chapter 4- Rating Specific Disabilities Subpart IV - General Rating Process	3.iv.4.L	Skin Conditions</a:t>
            </a:r>
          </a:p>
          <a:p>
            <a:pPr marL="0" indent="0">
              <a:buNone/>
            </a:pP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sz="2000" dirty="0">
                <a:latin typeface="Calibri" panose="020F0502020204030204" pitchFamily="34" charset="0"/>
                <a:cs typeface="Calibri" panose="020F0502020204030204" pitchFamily="34" charset="0"/>
              </a:rPr>
              <a:t>www.benefits.va.gov/warms/docs/regs/38CFR/BOOKC/PART4/S4_118.doc</a:t>
            </a:r>
          </a:p>
        </p:txBody>
      </p:sp>
    </p:spTree>
    <p:extLst>
      <p:ext uri="{BB962C8B-B14F-4D97-AF65-F5344CB8AC3E}">
        <p14:creationId xmlns:p14="http://schemas.microsoft.com/office/powerpoint/2010/main" val="238125178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7EB28A-6466-4260-AF9D-4AEF58D540A2}"/>
              </a:ext>
            </a:extLst>
          </p:cNvPr>
          <p:cNvSpPr>
            <a:spLocks noGrp="1"/>
          </p:cNvSpPr>
          <p:nvPr>
            <p:ph type="title"/>
          </p:nvPr>
        </p:nvSpPr>
        <p:spPr>
          <a:xfrm>
            <a:off x="677334" y="816638"/>
            <a:ext cx="8596668" cy="1113762"/>
          </a:xfrm>
        </p:spPr>
        <p:txBody>
          <a:bodyPr/>
          <a:lstStyle/>
          <a:p>
            <a:pPr algn="ctr"/>
            <a:r>
              <a:rPr lang="en-US" b="1" dirty="0"/>
              <a:t>The Skin</a:t>
            </a:r>
          </a:p>
        </p:txBody>
      </p:sp>
      <p:sp>
        <p:nvSpPr>
          <p:cNvPr id="3" name="Content Placeholder 2">
            <a:extLst>
              <a:ext uri="{FF2B5EF4-FFF2-40B4-BE49-F238E27FC236}">
                <a16:creationId xmlns:a16="http://schemas.microsoft.com/office/drawing/2014/main" id="{54EF45A9-2505-401C-8C8B-34E7B6B4EA4E}"/>
              </a:ext>
            </a:extLst>
          </p:cNvPr>
          <p:cNvSpPr>
            <a:spLocks noGrp="1"/>
          </p:cNvSpPr>
          <p:nvPr>
            <p:ph idx="1"/>
          </p:nvPr>
        </p:nvSpPr>
        <p:spPr>
          <a:xfrm>
            <a:off x="677334" y="1930400"/>
            <a:ext cx="8596668" cy="4110962"/>
          </a:xfrm>
        </p:spPr>
        <p:txBody>
          <a:bodyPr>
            <a:noAutofit/>
          </a:bodyPr>
          <a:lstStyle/>
          <a:p>
            <a:pPr marL="0" indent="0">
              <a:buNone/>
            </a:pPr>
            <a:r>
              <a:rPr lang="en-US" sz="3600" b="1" dirty="0">
                <a:latin typeface="Calibri" panose="020F0502020204030204" pitchFamily="34" charset="0"/>
                <a:ea typeface="Calibri" panose="020F0502020204030204" pitchFamily="34" charset="0"/>
                <a:cs typeface="Times New Roman" panose="02020603050405020304" pitchFamily="18" charset="0"/>
              </a:rPr>
              <a:t>38 CFR § 4.118 - Schedule of Ratings—Skin.</a:t>
            </a:r>
          </a:p>
          <a:p>
            <a:pPr marL="0" indent="0">
              <a:buNone/>
            </a:pPr>
            <a:r>
              <a:rPr lang="en-US" sz="3600" dirty="0">
                <a:latin typeface="Calibri" panose="020F0502020204030204" pitchFamily="34" charset="0"/>
                <a:ea typeface="Calibri" panose="020F0502020204030204" pitchFamily="34" charset="0"/>
                <a:cs typeface="Times New Roman" panose="02020603050405020304" pitchFamily="18" charset="0"/>
              </a:rPr>
              <a:t>(b) Two or more skin conditions may be combined in accordance with §4.25 only if separate areas of skin are involved. If two or more skin conditions involve the same area of skin, then only the highest evaluation shall be used.</a:t>
            </a:r>
          </a:p>
          <a:p>
            <a:pPr marL="0" indent="0">
              <a:buNone/>
            </a:pPr>
            <a:r>
              <a:rPr lang="en-US" sz="3600" dirty="0">
                <a:latin typeface="Calibri" panose="020F0502020204030204" pitchFamily="34" charset="0"/>
                <a:ea typeface="Calibri" panose="020F0502020204030204" pitchFamily="34" charset="0"/>
                <a:cs typeface="Times New Roman" panose="02020603050405020304" pitchFamily="18" charset="0"/>
              </a:rPr>
              <a:t>(This eliminates pyramiding) </a:t>
            </a:r>
          </a:p>
        </p:txBody>
      </p:sp>
    </p:spTree>
    <p:extLst>
      <p:ext uri="{BB962C8B-B14F-4D97-AF65-F5344CB8AC3E}">
        <p14:creationId xmlns:p14="http://schemas.microsoft.com/office/powerpoint/2010/main" val="136973204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5CDBB6-F237-45A7-B831-1BAD75CBE249}"/>
              </a:ext>
            </a:extLst>
          </p:cNvPr>
          <p:cNvSpPr>
            <a:spLocks noGrp="1"/>
          </p:cNvSpPr>
          <p:nvPr>
            <p:ph type="title"/>
          </p:nvPr>
        </p:nvSpPr>
        <p:spPr>
          <a:xfrm>
            <a:off x="677334" y="2367418"/>
            <a:ext cx="8596668" cy="3673943"/>
          </a:xfrm>
        </p:spPr>
        <p:txBody>
          <a:bodyPr>
            <a:normAutofit/>
          </a:bodyPr>
          <a:lstStyle/>
          <a:p>
            <a:pPr algn="ctr"/>
            <a:r>
              <a:rPr lang="en-US" sz="9600" dirty="0"/>
              <a:t>Questions?</a:t>
            </a:r>
          </a:p>
        </p:txBody>
      </p:sp>
      <p:sp>
        <p:nvSpPr>
          <p:cNvPr id="3" name="Content Placeholder 2">
            <a:extLst>
              <a:ext uri="{FF2B5EF4-FFF2-40B4-BE49-F238E27FC236}">
                <a16:creationId xmlns:a16="http://schemas.microsoft.com/office/drawing/2014/main" id="{96F2560C-E867-4CCA-8976-AF09D3AE20CF}"/>
              </a:ext>
            </a:extLst>
          </p:cNvPr>
          <p:cNvSpPr>
            <a:spLocks noGrp="1"/>
          </p:cNvSpPr>
          <p:nvPr>
            <p:ph idx="1"/>
          </p:nvPr>
        </p:nvSpPr>
        <p:spPr>
          <a:xfrm flipV="1">
            <a:off x="677334" y="6041362"/>
            <a:ext cx="8596668" cy="45719"/>
          </a:xfrm>
        </p:spPr>
        <p:txBody>
          <a:bodyPr>
            <a:normAutofit fontScale="25000" lnSpcReduction="20000"/>
          </a:bodyPr>
          <a:lstStyle/>
          <a:p>
            <a:endParaRPr lang="en-US" dirty="0"/>
          </a:p>
        </p:txBody>
      </p:sp>
    </p:spTree>
    <p:extLst>
      <p:ext uri="{BB962C8B-B14F-4D97-AF65-F5344CB8AC3E}">
        <p14:creationId xmlns:p14="http://schemas.microsoft.com/office/powerpoint/2010/main" val="42661378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B8ED34-BB57-4342-9331-0DEBFA9AAE5E}"/>
              </a:ext>
            </a:extLst>
          </p:cNvPr>
          <p:cNvSpPr>
            <a:spLocks noGrp="1"/>
          </p:cNvSpPr>
          <p:nvPr>
            <p:ph type="title"/>
          </p:nvPr>
        </p:nvSpPr>
        <p:spPr>
          <a:xfrm>
            <a:off x="677334" y="626301"/>
            <a:ext cx="8596668" cy="1340285"/>
          </a:xfrm>
        </p:spPr>
        <p:txBody>
          <a:bodyPr>
            <a:normAutofit/>
          </a:bodyPr>
          <a:lstStyle/>
          <a:p>
            <a:pPr algn="ctr"/>
            <a:r>
              <a:rPr lang="en-US" b="1" dirty="0"/>
              <a:t>Burn Scars of head, face, neck</a:t>
            </a:r>
            <a:br>
              <a:rPr lang="en-US" dirty="0"/>
            </a:br>
            <a:endParaRPr lang="en-US" dirty="0"/>
          </a:p>
        </p:txBody>
      </p:sp>
      <p:sp>
        <p:nvSpPr>
          <p:cNvPr id="3" name="Content Placeholder 2">
            <a:extLst>
              <a:ext uri="{FF2B5EF4-FFF2-40B4-BE49-F238E27FC236}">
                <a16:creationId xmlns:a16="http://schemas.microsoft.com/office/drawing/2014/main" id="{7191CC44-8A66-4347-84F5-589505D88B4D}"/>
              </a:ext>
            </a:extLst>
          </p:cNvPr>
          <p:cNvSpPr>
            <a:spLocks noGrp="1"/>
          </p:cNvSpPr>
          <p:nvPr>
            <p:ph idx="1"/>
          </p:nvPr>
        </p:nvSpPr>
        <p:spPr/>
        <p:txBody>
          <a:bodyPr/>
          <a:lstStyle/>
          <a:p>
            <a:pPr marL="0" indent="0">
              <a:lnSpc>
                <a:spcPct val="107000"/>
              </a:lnSpc>
              <a:spcBef>
                <a:spcPts val="0"/>
              </a:spcBef>
              <a:buNone/>
            </a:pPr>
            <a:r>
              <a:rPr lang="en-US" sz="3600" b="1" dirty="0">
                <a:solidFill>
                  <a:srgbClr val="000000"/>
                </a:solidFill>
                <a:latin typeface="Calibri" panose="020F0502020204030204" pitchFamily="34" charset="0"/>
                <a:ea typeface="Calibri" panose="020F0502020204030204" pitchFamily="34" charset="0"/>
                <a:cs typeface="Calibri" panose="020F0502020204030204" pitchFamily="34" charset="0"/>
              </a:rPr>
              <a:t>7800</a:t>
            </a:r>
            <a:r>
              <a:rPr lang="en-US" sz="3600" dirty="0">
                <a:solidFill>
                  <a:srgbClr val="000000"/>
                </a:solidFill>
                <a:latin typeface="Calibri" panose="020F0502020204030204" pitchFamily="34" charset="0"/>
                <a:ea typeface="Calibri" panose="020F0502020204030204" pitchFamily="34" charset="0"/>
                <a:cs typeface="Calibri" panose="020F0502020204030204" pitchFamily="34" charset="0"/>
              </a:rPr>
              <a:t>  Burn scar(s) of the head, face, or neck; scar(s) of the head, face, or neck due to other causes; or other  disfigurement of the head, face, or neck.</a:t>
            </a:r>
          </a:p>
          <a:p>
            <a:pPr marL="0" indent="0">
              <a:lnSpc>
                <a:spcPct val="107000"/>
              </a:lnSpc>
              <a:spcBef>
                <a:spcPts val="0"/>
              </a:spcBef>
              <a:buNone/>
            </a:pPr>
            <a:endParaRPr lang="en-US" dirty="0"/>
          </a:p>
        </p:txBody>
      </p:sp>
    </p:spTree>
    <p:extLst>
      <p:ext uri="{BB962C8B-B14F-4D97-AF65-F5344CB8AC3E}">
        <p14:creationId xmlns:p14="http://schemas.microsoft.com/office/powerpoint/2010/main" val="37769519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78F5DF-4614-4151-A374-BCD6427EC368}"/>
              </a:ext>
            </a:extLst>
          </p:cNvPr>
          <p:cNvSpPr>
            <a:spLocks noGrp="1"/>
          </p:cNvSpPr>
          <p:nvPr>
            <p:ph type="title"/>
          </p:nvPr>
        </p:nvSpPr>
        <p:spPr>
          <a:xfrm>
            <a:off x="272375" y="688932"/>
            <a:ext cx="9523378" cy="1039660"/>
          </a:xfrm>
        </p:spPr>
        <p:txBody>
          <a:bodyPr>
            <a:normAutofit fontScale="90000"/>
          </a:bodyPr>
          <a:lstStyle/>
          <a:p>
            <a:pPr algn="ctr"/>
            <a:r>
              <a:rPr lang="en-US" sz="4000" b="1" dirty="0"/>
              <a:t>Burn Scars of head, face, neck </a:t>
            </a:r>
            <a:br>
              <a:rPr lang="en-US" sz="4000" b="1" dirty="0"/>
            </a:br>
            <a:r>
              <a:rPr lang="en-US" sz="4000" b="1" dirty="0"/>
              <a:t>Rating 80%</a:t>
            </a:r>
            <a:br>
              <a:rPr lang="en-US" dirty="0"/>
            </a:br>
            <a:endParaRPr lang="en-US" dirty="0"/>
          </a:p>
        </p:txBody>
      </p:sp>
      <p:sp>
        <p:nvSpPr>
          <p:cNvPr id="3" name="Content Placeholder 2">
            <a:extLst>
              <a:ext uri="{FF2B5EF4-FFF2-40B4-BE49-F238E27FC236}">
                <a16:creationId xmlns:a16="http://schemas.microsoft.com/office/drawing/2014/main" id="{2DAC81E2-0DF4-4079-91D4-77825B42D902}"/>
              </a:ext>
            </a:extLst>
          </p:cNvPr>
          <p:cNvSpPr>
            <a:spLocks noGrp="1"/>
          </p:cNvSpPr>
          <p:nvPr>
            <p:ph idx="1"/>
          </p:nvPr>
        </p:nvSpPr>
        <p:spPr>
          <a:xfrm>
            <a:off x="677334" y="2160589"/>
            <a:ext cx="8596668" cy="4265263"/>
          </a:xfrm>
        </p:spPr>
        <p:txBody>
          <a:bodyPr>
            <a:normAutofit/>
          </a:bodyPr>
          <a:lstStyle/>
          <a:p>
            <a:pPr marL="0" indent="0">
              <a:lnSpc>
                <a:spcPct val="107000"/>
              </a:lnSpc>
              <a:spcBef>
                <a:spcPts val="0"/>
              </a:spcBef>
              <a:buNone/>
            </a:pPr>
            <a:r>
              <a:rPr lang="en-US" sz="3600" dirty="0">
                <a:solidFill>
                  <a:srgbClr val="000000"/>
                </a:solidFill>
                <a:latin typeface="Calibri" panose="020F0502020204030204" pitchFamily="34" charset="0"/>
                <a:ea typeface="Calibri" panose="020F0502020204030204" pitchFamily="34" charset="0"/>
                <a:cs typeface="Calibri" panose="020F0502020204030204" pitchFamily="34" charset="0"/>
              </a:rPr>
              <a:t>With visible or palpable tissue loss and either gross distortion or asymmetry of three or more features or paired sets of features (nose, chin, forehead, eyes (including eyelids), ears (auricles), cheeks, lips), or; with six or more characteristics of disfigurement</a:t>
            </a:r>
            <a:endParaRPr lang="en-US" dirty="0"/>
          </a:p>
        </p:txBody>
      </p:sp>
    </p:spTree>
    <p:extLst>
      <p:ext uri="{BB962C8B-B14F-4D97-AF65-F5344CB8AC3E}">
        <p14:creationId xmlns:p14="http://schemas.microsoft.com/office/powerpoint/2010/main" val="30187905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95F3F3-6A23-4E34-AF77-586155164CDF}"/>
              </a:ext>
            </a:extLst>
          </p:cNvPr>
          <p:cNvSpPr>
            <a:spLocks noGrp="1"/>
          </p:cNvSpPr>
          <p:nvPr>
            <p:ph type="title"/>
          </p:nvPr>
        </p:nvSpPr>
        <p:spPr>
          <a:xfrm>
            <a:off x="68095" y="609600"/>
            <a:ext cx="9610926" cy="1320800"/>
          </a:xfrm>
        </p:spPr>
        <p:txBody>
          <a:bodyPr>
            <a:normAutofit/>
          </a:bodyPr>
          <a:lstStyle/>
          <a:p>
            <a:pPr algn="ctr"/>
            <a:r>
              <a:rPr lang="en-US" b="1" dirty="0"/>
              <a:t>Burn Scars of head, face, neck </a:t>
            </a:r>
            <a:br>
              <a:rPr lang="en-US" b="1" dirty="0"/>
            </a:br>
            <a:r>
              <a:rPr lang="en-US" b="1" dirty="0"/>
              <a:t>Rating 50% </a:t>
            </a:r>
            <a:endParaRPr lang="en-US" dirty="0"/>
          </a:p>
        </p:txBody>
      </p:sp>
      <p:sp>
        <p:nvSpPr>
          <p:cNvPr id="3" name="Content Placeholder 2">
            <a:extLst>
              <a:ext uri="{FF2B5EF4-FFF2-40B4-BE49-F238E27FC236}">
                <a16:creationId xmlns:a16="http://schemas.microsoft.com/office/drawing/2014/main" id="{B19A8D5E-50B1-4409-A3C0-D77B8C712EC3}"/>
              </a:ext>
            </a:extLst>
          </p:cNvPr>
          <p:cNvSpPr>
            <a:spLocks noGrp="1"/>
          </p:cNvSpPr>
          <p:nvPr>
            <p:ph idx="1"/>
          </p:nvPr>
        </p:nvSpPr>
        <p:spPr/>
        <p:txBody>
          <a:bodyPr>
            <a:normAutofit/>
          </a:bodyPr>
          <a:lstStyle/>
          <a:p>
            <a:pPr marL="0" indent="0">
              <a:lnSpc>
                <a:spcPct val="107000"/>
              </a:lnSpc>
              <a:spcBef>
                <a:spcPts val="0"/>
              </a:spcBef>
              <a:buNone/>
            </a:pPr>
            <a:r>
              <a:rPr lang="en-US" sz="3600" dirty="0">
                <a:solidFill>
                  <a:srgbClr val="000000"/>
                </a:solidFill>
                <a:latin typeface="Calibri" panose="020F0502020204030204" pitchFamily="34" charset="0"/>
                <a:ea typeface="Calibri" panose="020F0502020204030204" pitchFamily="34" charset="0"/>
                <a:cs typeface="Calibri" panose="020F0502020204030204" pitchFamily="34" charset="0"/>
              </a:rPr>
              <a:t>With visible or palpable tissue loss and either gross distortion or 	asymmetry of two features or paired sets of features (nose, chin, forehead, eyes (including eyelids), ears (auricles), cheeks, lips), or; 	with four or five characteristics of disfigurement</a:t>
            </a:r>
            <a:endParaRPr lang="en-US" sz="3600" b="1" dirty="0">
              <a:solidFill>
                <a:srgbClr val="000000"/>
              </a:solidFill>
              <a:latin typeface="Calibri" panose="020F0502020204030204" pitchFamily="34" charset="0"/>
              <a:ea typeface="Calibri" panose="020F0502020204030204" pitchFamily="34" charset="0"/>
              <a:cs typeface="Calibri" panose="020F0502020204030204" pitchFamily="34" charset="0"/>
            </a:endParaRPr>
          </a:p>
        </p:txBody>
      </p:sp>
    </p:spTree>
    <p:extLst>
      <p:ext uri="{BB962C8B-B14F-4D97-AF65-F5344CB8AC3E}">
        <p14:creationId xmlns:p14="http://schemas.microsoft.com/office/powerpoint/2010/main" val="26282917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ED2B76-9F99-479A-8902-EE793AF56E9F}"/>
              </a:ext>
            </a:extLst>
          </p:cNvPr>
          <p:cNvSpPr>
            <a:spLocks noGrp="1"/>
          </p:cNvSpPr>
          <p:nvPr>
            <p:ph type="title"/>
          </p:nvPr>
        </p:nvSpPr>
        <p:spPr/>
        <p:txBody>
          <a:bodyPr/>
          <a:lstStyle/>
          <a:p>
            <a:pPr algn="ctr"/>
            <a:r>
              <a:rPr lang="en-US" b="1" dirty="0"/>
              <a:t>Burn Scars of head, face, neck</a:t>
            </a:r>
            <a:br>
              <a:rPr lang="en-US" b="1" dirty="0"/>
            </a:br>
            <a:r>
              <a:rPr lang="en-US" b="1" dirty="0"/>
              <a:t>Rating 30%</a:t>
            </a:r>
            <a:endParaRPr lang="en-US" dirty="0"/>
          </a:p>
        </p:txBody>
      </p:sp>
      <p:sp>
        <p:nvSpPr>
          <p:cNvPr id="3" name="Content Placeholder 2">
            <a:extLst>
              <a:ext uri="{FF2B5EF4-FFF2-40B4-BE49-F238E27FC236}">
                <a16:creationId xmlns:a16="http://schemas.microsoft.com/office/drawing/2014/main" id="{EE36BDB7-73DE-4E68-86F7-39A26B11B3D7}"/>
              </a:ext>
            </a:extLst>
          </p:cNvPr>
          <p:cNvSpPr>
            <a:spLocks noGrp="1"/>
          </p:cNvSpPr>
          <p:nvPr>
            <p:ph idx="1"/>
          </p:nvPr>
        </p:nvSpPr>
        <p:spPr/>
        <p:txBody>
          <a:bodyPr>
            <a:normAutofit/>
          </a:bodyPr>
          <a:lstStyle/>
          <a:p>
            <a:pPr marL="0" indent="0">
              <a:lnSpc>
                <a:spcPct val="107000"/>
              </a:lnSpc>
              <a:spcBef>
                <a:spcPts val="0"/>
              </a:spcBef>
              <a:buNone/>
            </a:pPr>
            <a:r>
              <a:rPr lang="en-US" sz="3600" dirty="0">
                <a:solidFill>
                  <a:srgbClr val="000000"/>
                </a:solidFill>
                <a:latin typeface="Calibri" panose="020F0502020204030204" pitchFamily="34" charset="0"/>
                <a:ea typeface="Calibri" panose="020F0502020204030204" pitchFamily="34" charset="0"/>
                <a:cs typeface="Calibri" panose="020F0502020204030204" pitchFamily="34" charset="0"/>
              </a:rPr>
              <a:t>With visible or palpable tissue loss and either gross distortion or asymmetry of one feature or paired set of features (nose, chin, forehead, eyes (including eyelids), ears (auricles), cheeks, lips), or; 	with two or three characteristics of disfigurement</a:t>
            </a:r>
            <a:endParaRPr lang="en-US" sz="1600" dirty="0">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83647953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2D1F48-9DD9-4E56-B778-54CBA1C29110}"/>
              </a:ext>
            </a:extLst>
          </p:cNvPr>
          <p:cNvSpPr>
            <a:spLocks noGrp="1"/>
          </p:cNvSpPr>
          <p:nvPr>
            <p:ph type="title"/>
          </p:nvPr>
        </p:nvSpPr>
        <p:spPr/>
        <p:txBody>
          <a:bodyPr>
            <a:normAutofit fontScale="90000"/>
          </a:bodyPr>
          <a:lstStyle/>
          <a:p>
            <a:pPr algn="ctr"/>
            <a:r>
              <a:rPr lang="en-US" b="1" dirty="0"/>
              <a:t>Burn Scars of head, face, neck</a:t>
            </a:r>
            <a:br>
              <a:rPr lang="en-US" b="1" dirty="0"/>
            </a:br>
            <a:r>
              <a:rPr lang="en-US" b="1" dirty="0"/>
              <a:t>Rating 10%</a:t>
            </a:r>
            <a:br>
              <a:rPr lang="en-US" dirty="0"/>
            </a:br>
            <a:endParaRPr lang="en-US" dirty="0"/>
          </a:p>
        </p:txBody>
      </p:sp>
      <p:sp>
        <p:nvSpPr>
          <p:cNvPr id="3" name="Content Placeholder 2">
            <a:extLst>
              <a:ext uri="{FF2B5EF4-FFF2-40B4-BE49-F238E27FC236}">
                <a16:creationId xmlns:a16="http://schemas.microsoft.com/office/drawing/2014/main" id="{40C52F2B-E759-45BB-9008-0D6FF1F4B263}"/>
              </a:ext>
            </a:extLst>
          </p:cNvPr>
          <p:cNvSpPr>
            <a:spLocks noGrp="1"/>
          </p:cNvSpPr>
          <p:nvPr>
            <p:ph idx="1"/>
          </p:nvPr>
        </p:nvSpPr>
        <p:spPr/>
        <p:txBody>
          <a:bodyPr>
            <a:normAutofit/>
          </a:bodyPr>
          <a:lstStyle/>
          <a:p>
            <a:pPr marL="0" indent="0">
              <a:lnSpc>
                <a:spcPct val="107000"/>
              </a:lnSpc>
              <a:spcBef>
                <a:spcPts val="0"/>
              </a:spcBef>
              <a:buNone/>
            </a:pPr>
            <a:r>
              <a:rPr lang="en-US" sz="3600" dirty="0">
                <a:solidFill>
                  <a:srgbClr val="000000"/>
                </a:solidFill>
                <a:latin typeface="Calibri" panose="020F0502020204030204" pitchFamily="34" charset="0"/>
                <a:ea typeface="Calibri" panose="020F0502020204030204" pitchFamily="34" charset="0"/>
                <a:cs typeface="Calibri" panose="020F0502020204030204" pitchFamily="34" charset="0"/>
              </a:rPr>
              <a:t>With one characteristic of disfigurement</a:t>
            </a:r>
            <a:endParaRPr lang="en-US" b="1" dirty="0"/>
          </a:p>
        </p:txBody>
      </p:sp>
    </p:spTree>
    <p:extLst>
      <p:ext uri="{BB962C8B-B14F-4D97-AF65-F5344CB8AC3E}">
        <p14:creationId xmlns:p14="http://schemas.microsoft.com/office/powerpoint/2010/main" val="19496248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76DAF2-BEDE-4398-BCE8-C9FC9F136229}"/>
              </a:ext>
            </a:extLst>
          </p:cNvPr>
          <p:cNvSpPr>
            <a:spLocks noGrp="1"/>
          </p:cNvSpPr>
          <p:nvPr>
            <p:ph type="title"/>
          </p:nvPr>
        </p:nvSpPr>
        <p:spPr/>
        <p:txBody>
          <a:bodyPr/>
          <a:lstStyle/>
          <a:p>
            <a:pPr algn="ctr"/>
            <a:r>
              <a:rPr lang="en-US" b="1" dirty="0"/>
              <a:t>Scars Rating Code Sheet Example</a:t>
            </a:r>
            <a:endParaRPr lang="en-US" dirty="0"/>
          </a:p>
        </p:txBody>
      </p:sp>
      <p:sp>
        <p:nvSpPr>
          <p:cNvPr id="3" name="Content Placeholder 2">
            <a:extLst>
              <a:ext uri="{FF2B5EF4-FFF2-40B4-BE49-F238E27FC236}">
                <a16:creationId xmlns:a16="http://schemas.microsoft.com/office/drawing/2014/main" id="{55FBDFAF-184F-42D6-BD1F-B822D15AAC02}"/>
              </a:ext>
            </a:extLst>
          </p:cNvPr>
          <p:cNvSpPr>
            <a:spLocks noGrp="1"/>
          </p:cNvSpPr>
          <p:nvPr>
            <p:ph idx="1"/>
          </p:nvPr>
        </p:nvSpPr>
        <p:spPr/>
        <p:txBody>
          <a:bodyPr/>
          <a:lstStyle/>
          <a:p>
            <a:pPr marL="0" marR="0" indent="0">
              <a:lnSpc>
                <a:spcPct val="107000"/>
              </a:lnSpc>
              <a:spcBef>
                <a:spcPts val="0"/>
              </a:spcBef>
              <a:spcAft>
                <a:spcPts val="800"/>
              </a:spcAft>
              <a:buNone/>
            </a:pPr>
            <a:r>
              <a:rPr lang="en-US" sz="3200" b="1" dirty="0">
                <a:effectLst/>
                <a:latin typeface="Calibri" panose="020F0502020204030204" pitchFamily="34" charset="0"/>
                <a:ea typeface="Calibri" panose="020F0502020204030204" pitchFamily="34" charset="0"/>
                <a:cs typeface="Times New Roman" panose="02020603050405020304" pitchFamily="18" charset="0"/>
              </a:rPr>
              <a:t>7800-7804 SHRAPNEL WOUND INJURY OF THE RIGHT CHEEK/RIGHT SIDE OF</a:t>
            </a:r>
            <a:r>
              <a:rPr lang="en-US" sz="3200" dirty="0">
                <a:latin typeface="Calibri" panose="020F0502020204030204" pitchFamily="34" charset="0"/>
                <a:ea typeface="Calibri" panose="020F0502020204030204" pitchFamily="34" charset="0"/>
                <a:cs typeface="Times New Roman" panose="02020603050405020304" pitchFamily="18" charset="0"/>
              </a:rPr>
              <a:t> </a:t>
            </a:r>
            <a:r>
              <a:rPr lang="en-US" sz="3200" b="1" dirty="0">
                <a:effectLst/>
                <a:latin typeface="Calibri" panose="020F0502020204030204" pitchFamily="34" charset="0"/>
                <a:ea typeface="Calibri" panose="020F0502020204030204" pitchFamily="34" charset="0"/>
                <a:cs typeface="Times New Roman" panose="02020603050405020304" pitchFamily="18" charset="0"/>
              </a:rPr>
              <a:t>FACE (CLAIMED AS SCARS ON HEAD)</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07000"/>
              </a:lnSpc>
              <a:spcBef>
                <a:spcPts val="0"/>
              </a:spcBef>
              <a:spcAft>
                <a:spcPts val="800"/>
              </a:spcAft>
              <a:buNone/>
            </a:pPr>
            <a:r>
              <a:rPr lang="en-US" sz="3200" dirty="0">
                <a:effectLst/>
                <a:latin typeface="Calibri" panose="020F0502020204030204" pitchFamily="34" charset="0"/>
                <a:ea typeface="Calibri" panose="020F0502020204030204" pitchFamily="34" charset="0"/>
                <a:cs typeface="Times New Roman" panose="02020603050405020304" pitchFamily="18" charset="0"/>
              </a:rPr>
              <a:t>Service Connected, Vietnam Era, Incurred</a:t>
            </a:r>
          </a:p>
          <a:p>
            <a:pPr marL="0" marR="0" indent="0">
              <a:lnSpc>
                <a:spcPct val="107000"/>
              </a:lnSpc>
              <a:spcBef>
                <a:spcPts val="0"/>
              </a:spcBef>
              <a:spcAft>
                <a:spcPts val="800"/>
              </a:spcAft>
              <a:buNone/>
            </a:pPr>
            <a:r>
              <a:rPr lang="en-US" sz="3200" dirty="0">
                <a:effectLst/>
                <a:latin typeface="Calibri" panose="020F0502020204030204" pitchFamily="34" charset="0"/>
                <a:ea typeface="Calibri" panose="020F0502020204030204" pitchFamily="34" charset="0"/>
                <a:cs typeface="Times New Roman" panose="02020603050405020304" pitchFamily="18" charset="0"/>
              </a:rPr>
              <a:t>Static Disability</a:t>
            </a:r>
          </a:p>
          <a:p>
            <a:pPr marL="0" marR="0" indent="0">
              <a:lnSpc>
                <a:spcPct val="107000"/>
              </a:lnSpc>
              <a:spcBef>
                <a:spcPts val="0"/>
              </a:spcBef>
              <a:spcAft>
                <a:spcPts val="800"/>
              </a:spcAft>
              <a:buNone/>
            </a:pPr>
            <a:r>
              <a:rPr lang="en-US" sz="3200" b="1" dirty="0">
                <a:effectLst/>
                <a:latin typeface="Calibri" panose="020F0502020204030204" pitchFamily="34" charset="0"/>
                <a:ea typeface="Calibri" panose="020F0502020204030204" pitchFamily="34" charset="0"/>
                <a:cs typeface="Times New Roman" panose="02020603050405020304" pitchFamily="18" charset="0"/>
              </a:rPr>
              <a:t>10% from 04/22/2009</a:t>
            </a:r>
            <a:endParaRPr lang="en-US" sz="3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Tree>
    <p:extLst>
      <p:ext uri="{BB962C8B-B14F-4D97-AF65-F5344CB8AC3E}">
        <p14:creationId xmlns:p14="http://schemas.microsoft.com/office/powerpoint/2010/main" val="2639986992"/>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1647</TotalTime>
  <Words>3670</Words>
  <Application>Microsoft Office PowerPoint</Application>
  <PresentationFormat>Widescreen</PresentationFormat>
  <Paragraphs>182</Paragraphs>
  <Slides>30</Slides>
  <Notes>30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30</vt:i4>
      </vt:variant>
    </vt:vector>
  </HeadingPairs>
  <TitlesOfParts>
    <vt:vector size="38" baseType="lpstr">
      <vt:lpstr>Arial</vt:lpstr>
      <vt:lpstr>Calibri</vt:lpstr>
      <vt:lpstr>New York</vt:lpstr>
      <vt:lpstr>Roboto</vt:lpstr>
      <vt:lpstr>Times New Roman</vt:lpstr>
      <vt:lpstr>Trebuchet MS</vt:lpstr>
      <vt:lpstr>Wingdings 3</vt:lpstr>
      <vt:lpstr>Facet</vt:lpstr>
      <vt:lpstr>CFR 4.118 – The Skin Diagnostic Codes 7800-7805 Scars and Burns</vt:lpstr>
      <vt:lpstr>The Skin</vt:lpstr>
      <vt:lpstr>The Skin</vt:lpstr>
      <vt:lpstr>Burn Scars of head, face, neck </vt:lpstr>
      <vt:lpstr>Burn Scars of head, face, neck  Rating 80% </vt:lpstr>
      <vt:lpstr>Burn Scars of head, face, neck  Rating 50% </vt:lpstr>
      <vt:lpstr>Burn Scars of head, face, neck Rating 30%</vt:lpstr>
      <vt:lpstr>Burn Scars of head, face, neck Rating 10% </vt:lpstr>
      <vt:lpstr>Scars Rating Code Sheet Example</vt:lpstr>
      <vt:lpstr>Scars Rating Narrative Example 1</vt:lpstr>
      <vt:lpstr>Scars Rating Narrative Example 1</vt:lpstr>
      <vt:lpstr>Scars Rating Narrative Example 1</vt:lpstr>
      <vt:lpstr>Scars Rating - The 8 characteristics of disfigurement </vt:lpstr>
      <vt:lpstr>Scars Rating- notes continued:</vt:lpstr>
      <vt:lpstr>Burn Scars not of head, face, or neck</vt:lpstr>
      <vt:lpstr>Burn Scars not of head, face, or neck Rating 40%</vt:lpstr>
      <vt:lpstr>Burn Scars not of head, face, or neck Rating 30%</vt:lpstr>
      <vt:lpstr>Burn Scars not of head, face, or neck Rating 20%</vt:lpstr>
      <vt:lpstr>Burn Scars not of head, face, or neck Rating 10%</vt:lpstr>
      <vt:lpstr>Scars Rating Code Sheet Example</vt:lpstr>
      <vt:lpstr>Scars Rating Narrative Example</vt:lpstr>
      <vt:lpstr>Scars Rating</vt:lpstr>
      <vt:lpstr>Burn Scars not of head, face, or neck</vt:lpstr>
      <vt:lpstr>Scars Rating – 6 zones of the body</vt:lpstr>
      <vt:lpstr>Scars Rating</vt:lpstr>
      <vt:lpstr>Scars Rating – Unstable or painful</vt:lpstr>
      <vt:lpstr>Scars Rating – Unstable or painful</vt:lpstr>
      <vt:lpstr>Scars Rating – Catch-all</vt:lpstr>
      <vt:lpstr>References</vt:lpstr>
      <vt:lpstr>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Diseases Subject to Presumptive Service Connection</dc:title>
  <dc:creator>Swanson, Kevin</dc:creator>
  <cp:lastModifiedBy>Taylor, Krystal VBASFAL</cp:lastModifiedBy>
  <cp:revision>14</cp:revision>
  <cp:lastPrinted>2022-02-18T14:22:51Z</cp:lastPrinted>
  <dcterms:created xsi:type="dcterms:W3CDTF">2021-02-18T17:09:39Z</dcterms:created>
  <dcterms:modified xsi:type="dcterms:W3CDTF">2022-02-18T18:26:45Z</dcterms:modified>
</cp:coreProperties>
</file>